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Default Extension="wmf" ContentType="image/x-wmf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Override PartName="/ppt/embeddings/oleObject1.bin" ContentType="application/vnd.openxmlformats-officedocument.oleObject"/>
  <Override PartName="/ppt/slides/slide6.xml" ContentType="application/vnd.openxmlformats-officedocument.presentationml.slide+xml"/>
  <Default Extension="pict" ContentType="image/pict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3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10" Type="http://schemas.openxmlformats.org/officeDocument/2006/relationships/viewProps" Target="viewProps.xml"/><Relationship Id="rId5" Type="http://schemas.openxmlformats.org/officeDocument/2006/relationships/slide" Target="slides/slide4.xml"/><Relationship Id="rId7" Type="http://schemas.openxmlformats.org/officeDocument/2006/relationships/slide" Target="slides/slide6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presProps" Target="presProps.xml"/><Relationship Id="rId3" Type="http://schemas.openxmlformats.org/officeDocument/2006/relationships/slide" Target="slides/slide2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ict"/><Relationship Id="rId1" Type="http://schemas.openxmlformats.org/officeDocument/2006/relationships/image" Target="../media/image2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ict"/><Relationship Id="rId1" Type="http://schemas.openxmlformats.org/officeDocument/2006/relationships/image" Target="../media/image5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0B98-565C-41C2-859A-C5F03E4AE07A}" type="datetimeFigureOut">
              <a:rPr lang="de-DE" smtClean="0"/>
              <a:t>11.10.2011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B312-EA3A-4038-B491-18814C4433A1}" type="slidenum">
              <a:rPr lang="de-DE" smtClean="0"/>
              <a:t>‹Nr.›</a:t>
            </a:fld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htec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htec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htec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htec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de-DE" smtClean="0"/>
              <a:t>Mastertitelformat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Master-Untertitelformat bearbeiten</a:t>
            </a:r>
            <a:endParaRPr kumimoji="0" lang="en-US"/>
          </a:p>
        </p:txBody>
      </p:sp>
      <p:sp>
        <p:nvSpPr>
          <p:cNvPr id="56" name="Rechtec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htec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htec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htec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Mastertitelformat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Mastertextformat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0B98-565C-41C2-859A-C5F03E4AE07A}" type="datetimeFigureOut">
              <a:rPr lang="de-DE" smtClean="0"/>
              <a:t>11.10.2011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B312-EA3A-4038-B491-18814C4433A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de-DE" smtClean="0"/>
              <a:t>Mastertitelformat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Mastertextformat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0B98-565C-41C2-859A-C5F03E4AE07A}" type="datetimeFigureOut">
              <a:rPr lang="de-DE" smtClean="0"/>
              <a:t>11.10.2011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B312-EA3A-4038-B491-18814C4433A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Mastertitelformat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Mastertextformat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0B98-565C-41C2-859A-C5F03E4AE07A}" type="datetimeFigureOut">
              <a:rPr lang="de-DE" smtClean="0"/>
              <a:t>11.10.2011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B312-EA3A-4038-B491-18814C4433A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ihand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ihand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ihand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ihand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ihand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ihand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ihand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ihand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ihand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ihand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ihand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ihand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ihand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ihand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0B98-565C-41C2-859A-C5F03E4AE07A}" type="datetimeFigureOut">
              <a:rPr lang="de-DE" smtClean="0"/>
              <a:t>11.10.2011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B312-EA3A-4038-B491-18814C4433A1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de-DE" smtClean="0"/>
              <a:t>Mastertitelformat bearbeiten</a:t>
            </a:r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htec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htec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htec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de-DE" smtClean="0"/>
              <a:t>Mastertitelformat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Mastertextformat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Mastertextformat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0B98-565C-41C2-859A-C5F03E4AE07A}" type="datetimeFigureOut">
              <a:rPr lang="de-DE" smtClean="0"/>
              <a:t>11.10.2011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B312-EA3A-4038-B491-18814C4433A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de-DE" smtClean="0"/>
              <a:t>Mastertitelformat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Mastertextformat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Mastertextformat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Mastertextformat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Mastertextformat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0B98-565C-41C2-859A-C5F03E4AE07A}" type="datetimeFigureOut">
              <a:rPr lang="de-DE" smtClean="0"/>
              <a:t>11.10.2011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B312-EA3A-4038-B491-18814C4433A1}" type="slidenum">
              <a:rPr lang="de-DE" smtClean="0"/>
              <a:t>‹Nr.›</a:t>
            </a:fld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htec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htec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ec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htec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htec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htec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htec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htec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kumimoji="0" lang="de-DE" smtClean="0"/>
              <a:t>Mastertitelformat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0B98-565C-41C2-859A-C5F03E4AE07A}" type="datetimeFigureOut">
              <a:rPr lang="de-DE" smtClean="0"/>
              <a:t>11.10.2011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B312-EA3A-4038-B491-18814C4433A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0B98-565C-41C2-859A-C5F03E4AE07A}" type="datetimeFigureOut">
              <a:rPr lang="de-DE" smtClean="0"/>
              <a:t>11.10.2011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B312-EA3A-4038-B491-18814C4433A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kumimoji="0" lang="de-DE" smtClean="0"/>
              <a:t>Mastertitelformat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Mastertextformat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0B98-565C-41C2-859A-C5F03E4AE07A}" type="datetimeFigureOut">
              <a:rPr lang="de-DE" smtClean="0"/>
              <a:t>11.10.2011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B312-EA3A-4038-B491-18814C4433A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Gerade Verbindung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ierung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Gerade Verbindung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de-DE" smtClean="0"/>
              <a:t>Mastertitelformat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Mastertextformat bearbeiten</a:t>
            </a:r>
          </a:p>
        </p:txBody>
      </p:sp>
      <p:grpSp>
        <p:nvGrpSpPr>
          <p:cNvPr id="14" name="Gruppierung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Gerade Verbindung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ung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Gerade Verbindung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C71F0B98-565C-41C2-859A-C5F03E4AE07A}" type="datetimeFigureOut">
              <a:rPr lang="de-DE" smtClean="0"/>
              <a:t>11.10.2011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BE55B312-EA3A-4038-B491-18814C4433A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htec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htec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htec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htec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de-DE" smtClean="0"/>
              <a:t>Mastertitelformat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Mastertextformat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C71F0B98-565C-41C2-859A-C5F03E4AE07A}" type="datetimeFigureOut">
              <a:rPr lang="de-DE" smtClean="0"/>
              <a:t>11.10.2011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E55B312-EA3A-4038-B491-18814C4433A1}" type="slidenum">
              <a:rPr lang="de-DE" smtClean="0"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oleObject" Target="System:Users:gerrit:Library:Mail%20Downloads:MATS_Marx-Schweikhard_2009-2010_GM-1.doc!OLE_LINK5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System:Users:gerrit:Library:Mail%20Downloads:MATS_Marx-Schweikhard_2009-2010_GM-1.doc!OLE_LINK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System:Users:gerrit:Library:Mail%20Downloads:MATS_Marx-Schweikhard_2009-2010_GM-1.doc!OLE_LINK3" TargetMode="Externa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oleObject" Target="System:Users:gerrit:Library:Mail%20Downloads:MATS_Marx-Schweikhard_2009-2010_GM-1.doc!OLE_LINK1" TargetMode="External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System:Users:gerrit:Library:Mail%20Downloads:MATS_Marx-Schweikhard_2009-2010_GM-1.doc!OLE_LINK2" TargetMode="Externa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jpe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5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9" Type="http://schemas.openxmlformats.org/officeDocument/2006/relationships/image" Target="../media/image17.png"/><Relationship Id="rId3" Type="http://schemas.openxmlformats.org/officeDocument/2006/relationships/image" Target="../media/image11.jpeg"/><Relationship Id="rId6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MATS Greifswald Group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Status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October</a:t>
            </a:r>
            <a:r>
              <a:rPr lang="de-DE" dirty="0" smtClean="0"/>
              <a:t> 11</a:t>
            </a:r>
            <a:r>
              <a:rPr lang="de-DE" baseline="30000" dirty="0" smtClean="0"/>
              <a:t>th</a:t>
            </a:r>
            <a:r>
              <a:rPr lang="de-DE" dirty="0" smtClean="0"/>
              <a:t> 2011</a:t>
            </a:r>
            <a:endParaRPr 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Penning</a:t>
            </a:r>
            <a:r>
              <a:rPr lang="de-DE" dirty="0" smtClean="0"/>
              <a:t> </a:t>
            </a:r>
            <a:r>
              <a:rPr lang="de-DE" dirty="0" err="1" smtClean="0"/>
              <a:t>trap</a:t>
            </a:r>
            <a:r>
              <a:rPr lang="de-DE" dirty="0" smtClean="0"/>
              <a:t> </a:t>
            </a:r>
            <a:r>
              <a:rPr lang="de-DE" dirty="0" err="1" smtClean="0"/>
              <a:t>design</a:t>
            </a:r>
            <a:endParaRPr lang="de-DE" dirty="0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914400" y="1426464"/>
          <a:ext cx="4000500" cy="1447800"/>
        </p:xfrm>
        <a:graphic>
          <a:graphicData uri="http://schemas.openxmlformats.org/presentationml/2006/ole">
            <p:oleObj spid="_x0000_s29698" name="Dokument" r:id="rId3" imgW="4000500" imgH="1447800" progId="Word.Document.12">
              <p:link updateAutomatic="1"/>
            </p:oleObj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5141138" y="3114842"/>
          <a:ext cx="3761561" cy="2767263"/>
        </p:xfrm>
        <a:graphic>
          <a:graphicData uri="http://schemas.openxmlformats.org/presentationml/2006/ole">
            <p:oleObj spid="_x0000_s29699" name="Dokument" r:id="rId4" imgW="3987800" imgH="2933700" progId="Word.Document.12">
              <p:link updateAutomatic="1"/>
            </p:oleObj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833839" y="3114842"/>
            <a:ext cx="43072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de-DE" dirty="0" smtClean="0"/>
              <a:t> </a:t>
            </a:r>
            <a:r>
              <a:rPr lang="de-DE" sz="2000" dirty="0" smtClean="0">
                <a:solidFill>
                  <a:srgbClr val="FF6600"/>
                </a:solidFill>
              </a:rPr>
              <a:t>Design  of a </a:t>
            </a:r>
            <a:r>
              <a:rPr lang="de-DE" sz="2000" dirty="0" err="1" smtClean="0">
                <a:solidFill>
                  <a:srgbClr val="FF6600"/>
                </a:solidFill>
              </a:rPr>
              <a:t>cylindrical</a:t>
            </a:r>
            <a:r>
              <a:rPr lang="de-DE" sz="2000" dirty="0" smtClean="0">
                <a:solidFill>
                  <a:srgbClr val="FF6600"/>
                </a:solidFill>
              </a:rPr>
              <a:t> </a:t>
            </a:r>
            <a:r>
              <a:rPr lang="de-DE" sz="2000" dirty="0" err="1" smtClean="0">
                <a:solidFill>
                  <a:srgbClr val="FF6600"/>
                </a:solidFill>
              </a:rPr>
              <a:t>Penning</a:t>
            </a:r>
            <a:r>
              <a:rPr lang="de-DE" sz="2000" dirty="0" smtClean="0">
                <a:solidFill>
                  <a:srgbClr val="FF6600"/>
                </a:solidFill>
              </a:rPr>
              <a:t> </a:t>
            </a:r>
            <a:r>
              <a:rPr lang="de-DE" sz="2000" dirty="0" err="1" smtClean="0">
                <a:solidFill>
                  <a:srgbClr val="FF6600"/>
                </a:solidFill>
              </a:rPr>
              <a:t>trap</a:t>
            </a:r>
            <a:endParaRPr lang="de-DE" sz="2000" dirty="0" smtClean="0">
              <a:solidFill>
                <a:srgbClr val="FF6600"/>
              </a:solidFill>
            </a:endParaRPr>
          </a:p>
          <a:p>
            <a:pPr>
              <a:buFont typeface="Arial"/>
              <a:buChar char="•"/>
            </a:pPr>
            <a:r>
              <a:rPr lang="de-DE" sz="2000" dirty="0" smtClean="0">
                <a:solidFill>
                  <a:srgbClr val="FF6600"/>
                </a:solidFill>
              </a:rPr>
              <a:t> </a:t>
            </a:r>
            <a:r>
              <a:rPr lang="de-DE" sz="2000" dirty="0" err="1">
                <a:solidFill>
                  <a:srgbClr val="FF6600"/>
                </a:solidFill>
              </a:rPr>
              <a:t>S</a:t>
            </a:r>
            <a:r>
              <a:rPr lang="de-DE" sz="2000" dirty="0" err="1" smtClean="0">
                <a:solidFill>
                  <a:srgbClr val="FF6600"/>
                </a:solidFill>
              </a:rPr>
              <a:t>egmented</a:t>
            </a:r>
            <a:r>
              <a:rPr lang="de-DE" sz="2000" dirty="0" smtClean="0">
                <a:solidFill>
                  <a:srgbClr val="FF6600"/>
                </a:solidFill>
              </a:rPr>
              <a:t> ring </a:t>
            </a:r>
            <a:r>
              <a:rPr lang="de-DE" sz="2000" dirty="0" err="1" smtClean="0">
                <a:solidFill>
                  <a:srgbClr val="FF6600"/>
                </a:solidFill>
              </a:rPr>
              <a:t>electrodes</a:t>
            </a:r>
            <a:r>
              <a:rPr lang="de-DE" sz="2000" dirty="0" smtClean="0">
                <a:solidFill>
                  <a:srgbClr val="FF6600"/>
                </a:solidFill>
              </a:rPr>
              <a:t> </a:t>
            </a:r>
            <a:br>
              <a:rPr lang="de-DE" sz="2000" dirty="0" smtClean="0">
                <a:solidFill>
                  <a:srgbClr val="FF6600"/>
                </a:solidFill>
              </a:rPr>
            </a:br>
            <a:r>
              <a:rPr lang="de-DE" sz="2000" dirty="0" smtClean="0">
                <a:solidFill>
                  <a:srgbClr val="FF6600"/>
                </a:solidFill>
              </a:rPr>
              <a:t>                     (</a:t>
            </a:r>
            <a:r>
              <a:rPr lang="de-DE" sz="2000" dirty="0" err="1" smtClean="0">
                <a:solidFill>
                  <a:srgbClr val="FF6600"/>
                </a:solidFill>
              </a:rPr>
              <a:t>for</a:t>
            </a:r>
            <a:r>
              <a:rPr lang="de-DE" sz="2000" dirty="0" smtClean="0">
                <a:solidFill>
                  <a:srgbClr val="FF6600"/>
                </a:solidFill>
              </a:rPr>
              <a:t> </a:t>
            </a:r>
            <a:r>
              <a:rPr lang="de-DE" sz="2000" dirty="0" err="1" smtClean="0">
                <a:solidFill>
                  <a:srgbClr val="FF6600"/>
                </a:solidFill>
              </a:rPr>
              <a:t>ion</a:t>
            </a:r>
            <a:r>
              <a:rPr lang="de-DE" sz="2000" dirty="0" smtClean="0">
                <a:solidFill>
                  <a:srgbClr val="FF6600"/>
                </a:solidFill>
              </a:rPr>
              <a:t> </a:t>
            </a:r>
            <a:r>
              <a:rPr lang="de-DE" sz="2000" dirty="0" err="1" smtClean="0">
                <a:solidFill>
                  <a:srgbClr val="FF6600"/>
                </a:solidFill>
              </a:rPr>
              <a:t>manipulation</a:t>
            </a:r>
            <a:r>
              <a:rPr lang="de-DE" sz="2000" dirty="0" smtClean="0">
                <a:solidFill>
                  <a:srgbClr val="FF6600"/>
                </a:solidFill>
              </a:rPr>
              <a:t>)</a:t>
            </a:r>
          </a:p>
          <a:p>
            <a:pPr>
              <a:buFont typeface="Arial"/>
              <a:buChar char="•"/>
            </a:pPr>
            <a:r>
              <a:rPr lang="de-DE" sz="2000" dirty="0" err="1" smtClean="0">
                <a:solidFill>
                  <a:srgbClr val="FF6600"/>
                </a:solidFill>
              </a:rPr>
              <a:t>Correction</a:t>
            </a:r>
            <a:r>
              <a:rPr lang="de-DE" sz="2000" dirty="0" smtClean="0">
                <a:solidFill>
                  <a:srgbClr val="FF6600"/>
                </a:solidFill>
              </a:rPr>
              <a:t> </a:t>
            </a:r>
            <a:r>
              <a:rPr lang="de-DE" sz="2000" dirty="0" err="1" smtClean="0">
                <a:solidFill>
                  <a:srgbClr val="FF6600"/>
                </a:solidFill>
              </a:rPr>
              <a:t>electrodes</a:t>
            </a:r>
            <a:r>
              <a:rPr lang="de-DE" sz="2000" dirty="0" smtClean="0">
                <a:solidFill>
                  <a:srgbClr val="FF6600"/>
                </a:solidFill>
              </a:rPr>
              <a:t> </a:t>
            </a:r>
            <a:r>
              <a:rPr lang="de-DE" sz="2000" dirty="0" err="1" smtClean="0">
                <a:solidFill>
                  <a:srgbClr val="FF6600"/>
                </a:solidFill>
              </a:rPr>
              <a:t>for</a:t>
            </a:r>
            <a:r>
              <a:rPr lang="de-DE" sz="2000" dirty="0" smtClean="0">
                <a:solidFill>
                  <a:srgbClr val="FF6600"/>
                </a:solidFill>
              </a:rPr>
              <a:t> </a:t>
            </a:r>
            <a:r>
              <a:rPr lang="de-DE" sz="2000" dirty="0" err="1" smtClean="0">
                <a:solidFill>
                  <a:srgbClr val="FF6600"/>
                </a:solidFill>
              </a:rPr>
              <a:t>field</a:t>
            </a:r>
            <a:r>
              <a:rPr lang="de-DE" sz="2000" dirty="0" smtClean="0">
                <a:solidFill>
                  <a:srgbClr val="FF6600"/>
                </a:solidFill>
              </a:rPr>
              <a:t> </a:t>
            </a:r>
            <a:r>
              <a:rPr lang="de-DE" sz="2000" dirty="0" err="1" smtClean="0">
                <a:solidFill>
                  <a:srgbClr val="FF6600"/>
                </a:solidFill>
              </a:rPr>
              <a:t>tuning</a:t>
            </a:r>
            <a:endParaRPr lang="de-DE" sz="2000" dirty="0" smtClean="0">
              <a:solidFill>
                <a:srgbClr val="FF6600"/>
              </a:solidFill>
            </a:endParaRPr>
          </a:p>
          <a:p>
            <a:pPr>
              <a:buFont typeface="Arial"/>
              <a:buChar char="•"/>
            </a:pPr>
            <a:r>
              <a:rPr lang="de-DE" sz="2000" dirty="0" smtClean="0">
                <a:solidFill>
                  <a:srgbClr val="FF6600"/>
                </a:solidFill>
              </a:rPr>
              <a:t> </a:t>
            </a:r>
            <a:r>
              <a:rPr lang="de-DE" sz="2000" dirty="0" err="1" smtClean="0">
                <a:solidFill>
                  <a:srgbClr val="FF6600"/>
                </a:solidFill>
              </a:rPr>
              <a:t>Piezzo</a:t>
            </a:r>
            <a:r>
              <a:rPr lang="de-DE" sz="2000" dirty="0" smtClean="0">
                <a:solidFill>
                  <a:srgbClr val="FF6600"/>
                </a:solidFill>
              </a:rPr>
              <a:t> </a:t>
            </a:r>
            <a:r>
              <a:rPr lang="de-DE" sz="2000" dirty="0" err="1" smtClean="0">
                <a:solidFill>
                  <a:srgbClr val="FF6600"/>
                </a:solidFill>
              </a:rPr>
              <a:t>valve</a:t>
            </a:r>
            <a:r>
              <a:rPr lang="de-DE" sz="2000" dirty="0" smtClean="0">
                <a:solidFill>
                  <a:srgbClr val="FF6600"/>
                </a:solidFill>
              </a:rPr>
              <a:t> </a:t>
            </a:r>
            <a:r>
              <a:rPr lang="de-DE" sz="2000" dirty="0" err="1" smtClean="0">
                <a:solidFill>
                  <a:srgbClr val="FF6600"/>
                </a:solidFill>
              </a:rPr>
              <a:t>for</a:t>
            </a:r>
            <a:r>
              <a:rPr lang="de-DE" sz="2000" dirty="0" smtClean="0">
                <a:solidFill>
                  <a:srgbClr val="FF6600"/>
                </a:solidFill>
              </a:rPr>
              <a:t> </a:t>
            </a:r>
            <a:r>
              <a:rPr lang="de-DE" sz="2000" dirty="0" err="1" smtClean="0">
                <a:solidFill>
                  <a:srgbClr val="FF6600"/>
                </a:solidFill>
              </a:rPr>
              <a:t>buffer</a:t>
            </a:r>
            <a:r>
              <a:rPr lang="de-DE" sz="2000" dirty="0" smtClean="0">
                <a:solidFill>
                  <a:srgbClr val="FF6600"/>
                </a:solidFill>
              </a:rPr>
              <a:t> gas </a:t>
            </a:r>
            <a:r>
              <a:rPr lang="de-DE" sz="2000" dirty="0" err="1" smtClean="0">
                <a:solidFill>
                  <a:srgbClr val="FF6600"/>
                </a:solidFill>
              </a:rPr>
              <a:t>interaction</a:t>
            </a:r>
            <a:r>
              <a:rPr lang="de-DE" sz="2000" dirty="0" smtClean="0">
                <a:solidFill>
                  <a:srgbClr val="FF6600"/>
                </a:solidFill>
              </a:rPr>
              <a:t>  </a:t>
            </a:r>
            <a:endParaRPr lang="de-DE" sz="20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Penning</a:t>
            </a:r>
            <a:r>
              <a:rPr lang="de-DE" dirty="0" smtClean="0"/>
              <a:t> </a:t>
            </a:r>
            <a:r>
              <a:rPr lang="de-DE" dirty="0" err="1" smtClean="0"/>
              <a:t>trap</a:t>
            </a:r>
            <a:r>
              <a:rPr lang="de-DE" dirty="0" smtClean="0"/>
              <a:t> </a:t>
            </a:r>
            <a:r>
              <a:rPr lang="de-DE" dirty="0" err="1" smtClean="0"/>
              <a:t>design</a:t>
            </a:r>
            <a:endParaRPr lang="de-DE" dirty="0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914400" y="1426464"/>
          <a:ext cx="7531231" cy="3880799"/>
        </p:xfrm>
        <a:graphic>
          <a:graphicData uri="http://schemas.openxmlformats.org/presentationml/2006/ole">
            <p:oleObj spid="_x0000_s26626" name="Dokument" r:id="rId3" imgW="5397500" imgH="2781300" progId="Word.Document.12">
              <p:link updateAutomatic="1"/>
            </p:oleObj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320407" y="5694947"/>
            <a:ext cx="8366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Font typeface="Arial"/>
              <a:buChar char="•"/>
            </a:pPr>
            <a:r>
              <a:rPr lang="de-DE" sz="2000" dirty="0" smtClean="0">
                <a:solidFill>
                  <a:srgbClr val="FF6600"/>
                </a:solidFill>
              </a:rPr>
              <a:t> </a:t>
            </a:r>
            <a:r>
              <a:rPr lang="de-DE" sz="2000" dirty="0" err="1" smtClean="0">
                <a:solidFill>
                  <a:srgbClr val="FF6600"/>
                </a:solidFill>
              </a:rPr>
              <a:t>Study</a:t>
            </a:r>
            <a:r>
              <a:rPr lang="de-DE" sz="2000" dirty="0" smtClean="0">
                <a:solidFill>
                  <a:srgbClr val="FF6600"/>
                </a:solidFill>
              </a:rPr>
              <a:t> of </a:t>
            </a:r>
            <a:r>
              <a:rPr lang="de-DE" sz="2000" dirty="0" err="1" smtClean="0">
                <a:solidFill>
                  <a:srgbClr val="FF6600"/>
                </a:solidFill>
              </a:rPr>
              <a:t>the</a:t>
            </a:r>
            <a:r>
              <a:rPr lang="de-DE" sz="2000" dirty="0" smtClean="0">
                <a:solidFill>
                  <a:srgbClr val="FF6600"/>
                </a:solidFill>
              </a:rPr>
              <a:t> </a:t>
            </a:r>
            <a:r>
              <a:rPr lang="de-DE" sz="2000" dirty="0" err="1" smtClean="0">
                <a:solidFill>
                  <a:srgbClr val="FF6600"/>
                </a:solidFill>
              </a:rPr>
              <a:t>field</a:t>
            </a:r>
            <a:r>
              <a:rPr lang="de-DE" sz="2000" dirty="0" smtClean="0">
                <a:solidFill>
                  <a:srgbClr val="FF6600"/>
                </a:solidFill>
              </a:rPr>
              <a:t> </a:t>
            </a:r>
            <a:r>
              <a:rPr lang="de-DE" sz="2000" dirty="0" err="1" smtClean="0">
                <a:solidFill>
                  <a:srgbClr val="FF6600"/>
                </a:solidFill>
              </a:rPr>
              <a:t>quality</a:t>
            </a:r>
            <a:r>
              <a:rPr lang="de-DE" sz="2000" dirty="0" smtClean="0">
                <a:solidFill>
                  <a:srgbClr val="FF6600"/>
                </a:solidFill>
              </a:rPr>
              <a:t> </a:t>
            </a:r>
            <a:r>
              <a:rPr lang="de-DE" sz="2000" dirty="0" err="1" smtClean="0">
                <a:solidFill>
                  <a:srgbClr val="FF6600"/>
                </a:solidFill>
              </a:rPr>
              <a:t>by</a:t>
            </a:r>
            <a:r>
              <a:rPr lang="de-DE" sz="2000" dirty="0" smtClean="0">
                <a:solidFill>
                  <a:srgbClr val="FF6600"/>
                </a:solidFill>
              </a:rPr>
              <a:t> </a:t>
            </a:r>
            <a:r>
              <a:rPr lang="de-DE" sz="2000" dirty="0" err="1" smtClean="0">
                <a:solidFill>
                  <a:srgbClr val="FF6600"/>
                </a:solidFill>
              </a:rPr>
              <a:t>comparison</a:t>
            </a:r>
            <a:r>
              <a:rPr lang="de-DE" sz="2000" dirty="0" smtClean="0">
                <a:solidFill>
                  <a:srgbClr val="FF6600"/>
                </a:solidFill>
              </a:rPr>
              <a:t> of different </a:t>
            </a:r>
            <a:r>
              <a:rPr lang="de-DE" sz="2000" dirty="0" err="1" smtClean="0">
                <a:solidFill>
                  <a:srgbClr val="FF6600"/>
                </a:solidFill>
              </a:rPr>
              <a:t>electrode</a:t>
            </a:r>
            <a:r>
              <a:rPr lang="de-DE" sz="2000" dirty="0" smtClean="0">
                <a:solidFill>
                  <a:srgbClr val="FF6600"/>
                </a:solidFill>
              </a:rPr>
              <a:t> </a:t>
            </a:r>
            <a:r>
              <a:rPr lang="de-DE" sz="2000" dirty="0" err="1" smtClean="0">
                <a:solidFill>
                  <a:srgbClr val="FF6600"/>
                </a:solidFill>
              </a:rPr>
              <a:t>configurations</a:t>
            </a:r>
            <a:r>
              <a:rPr lang="de-DE" sz="2000" dirty="0" smtClean="0">
                <a:solidFill>
                  <a:srgbClr val="FF6600"/>
                </a:solidFill>
              </a:rPr>
              <a:t> </a:t>
            </a:r>
            <a:endParaRPr lang="de-DE" sz="20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Penning</a:t>
            </a:r>
            <a:r>
              <a:rPr lang="de-DE" dirty="0" smtClean="0"/>
              <a:t> </a:t>
            </a:r>
            <a:r>
              <a:rPr lang="de-DE" dirty="0" err="1" smtClean="0"/>
              <a:t>trap</a:t>
            </a:r>
            <a:endParaRPr lang="de-DE" dirty="0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914400" y="5440947"/>
          <a:ext cx="7741990" cy="1096211"/>
        </p:xfrm>
        <a:graphic>
          <a:graphicData uri="http://schemas.openxmlformats.org/presentationml/2006/ole">
            <p:oleObj spid="_x0000_s27650" name="Dokument" r:id="rId3" imgW="5740400" imgH="812800" progId="Word.Document.12">
              <p:link updateAutomatic="1"/>
            </p:oleObj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5222569" y="512064"/>
          <a:ext cx="3464231" cy="4672180"/>
        </p:xfrm>
        <a:graphic>
          <a:graphicData uri="http://schemas.openxmlformats.org/presentationml/2006/ole">
            <p:oleObj spid="_x0000_s27651" name="Dokument" r:id="rId4" imgW="3238500" imgH="4368800" progId="Word.Document.12">
              <p:link updateAutomatic="1"/>
            </p:oleObj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1122947" y="1925053"/>
            <a:ext cx="34490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de-DE" dirty="0" smtClean="0"/>
              <a:t> </a:t>
            </a:r>
            <a:r>
              <a:rPr lang="de-DE" sz="2400" dirty="0" err="1" smtClean="0">
                <a:solidFill>
                  <a:srgbClr val="FF6600"/>
                </a:solidFill>
              </a:rPr>
              <a:t>Study</a:t>
            </a:r>
            <a:r>
              <a:rPr lang="de-DE" sz="2400" dirty="0" smtClean="0">
                <a:solidFill>
                  <a:srgbClr val="FF6600"/>
                </a:solidFill>
              </a:rPr>
              <a:t> of </a:t>
            </a:r>
            <a:r>
              <a:rPr lang="de-DE" sz="2400" dirty="0" err="1" smtClean="0">
                <a:solidFill>
                  <a:srgbClr val="FF6600"/>
                </a:solidFill>
              </a:rPr>
              <a:t>the</a:t>
            </a:r>
            <a:r>
              <a:rPr lang="de-DE" sz="2400" dirty="0" smtClean="0">
                <a:solidFill>
                  <a:srgbClr val="FF6600"/>
                </a:solidFill>
              </a:rPr>
              <a:t> </a:t>
            </a:r>
            <a:r>
              <a:rPr lang="de-DE" sz="2400" dirty="0" err="1" smtClean="0">
                <a:solidFill>
                  <a:srgbClr val="FF6600"/>
                </a:solidFill>
              </a:rPr>
              <a:t>injection</a:t>
            </a:r>
            <a:r>
              <a:rPr lang="de-DE" sz="2400" dirty="0" smtClean="0">
                <a:solidFill>
                  <a:srgbClr val="FF6600"/>
                </a:solidFill>
              </a:rPr>
              <a:t> of </a:t>
            </a:r>
            <a:r>
              <a:rPr lang="de-DE" sz="2400" dirty="0" err="1" smtClean="0">
                <a:solidFill>
                  <a:srgbClr val="FF6600"/>
                </a:solidFill>
              </a:rPr>
              <a:t>ions</a:t>
            </a:r>
            <a:r>
              <a:rPr lang="de-DE" sz="2400" dirty="0" smtClean="0">
                <a:solidFill>
                  <a:srgbClr val="FF6600"/>
                </a:solidFill>
              </a:rPr>
              <a:t> </a:t>
            </a:r>
            <a:r>
              <a:rPr lang="de-DE" sz="2400" dirty="0" err="1" smtClean="0">
                <a:solidFill>
                  <a:srgbClr val="FF6600"/>
                </a:solidFill>
              </a:rPr>
              <a:t>into</a:t>
            </a:r>
            <a:r>
              <a:rPr lang="de-DE" sz="2400" dirty="0" smtClean="0">
                <a:solidFill>
                  <a:srgbClr val="FF6600"/>
                </a:solidFill>
              </a:rPr>
              <a:t> </a:t>
            </a:r>
            <a:r>
              <a:rPr lang="de-DE" sz="2400" dirty="0" err="1" smtClean="0">
                <a:solidFill>
                  <a:srgbClr val="FF6600"/>
                </a:solidFill>
              </a:rPr>
              <a:t>the</a:t>
            </a:r>
            <a:r>
              <a:rPr lang="de-DE" sz="2400" dirty="0" smtClean="0">
                <a:solidFill>
                  <a:srgbClr val="FF6600"/>
                </a:solidFill>
              </a:rPr>
              <a:t> </a:t>
            </a:r>
            <a:r>
              <a:rPr lang="de-DE" sz="2400" dirty="0" err="1" smtClean="0">
                <a:solidFill>
                  <a:srgbClr val="FF6600"/>
                </a:solidFill>
              </a:rPr>
              <a:t>field</a:t>
            </a:r>
            <a:r>
              <a:rPr lang="de-DE" sz="2400" dirty="0" smtClean="0">
                <a:solidFill>
                  <a:srgbClr val="FF6600"/>
                </a:solidFill>
              </a:rPr>
              <a:t> of a 12T Magnet</a:t>
            </a:r>
          </a:p>
          <a:p>
            <a:pPr>
              <a:buFont typeface="Arial"/>
              <a:buChar char="•"/>
            </a:pPr>
            <a:r>
              <a:rPr lang="de-DE" sz="2400" dirty="0" smtClean="0">
                <a:solidFill>
                  <a:srgbClr val="FF6600"/>
                </a:solidFill>
              </a:rPr>
              <a:t> </a:t>
            </a:r>
            <a:r>
              <a:rPr lang="de-DE" sz="2400" dirty="0" err="1" smtClean="0">
                <a:solidFill>
                  <a:srgbClr val="FF6600"/>
                </a:solidFill>
              </a:rPr>
              <a:t>design</a:t>
            </a:r>
            <a:r>
              <a:rPr lang="de-DE" sz="2400" dirty="0" smtClean="0">
                <a:solidFill>
                  <a:srgbClr val="FF6600"/>
                </a:solidFill>
              </a:rPr>
              <a:t> of an </a:t>
            </a:r>
            <a:r>
              <a:rPr lang="de-DE" sz="2400" dirty="0" err="1" smtClean="0">
                <a:solidFill>
                  <a:srgbClr val="FF6600"/>
                </a:solidFill>
              </a:rPr>
              <a:t>alignment</a:t>
            </a:r>
            <a:r>
              <a:rPr lang="de-DE" sz="2400" dirty="0" smtClean="0">
                <a:solidFill>
                  <a:srgbClr val="FF6600"/>
                </a:solidFill>
              </a:rPr>
              <a:t> </a:t>
            </a:r>
            <a:r>
              <a:rPr lang="de-DE" sz="2400" dirty="0" err="1" smtClean="0">
                <a:solidFill>
                  <a:srgbClr val="FF6600"/>
                </a:solidFill>
              </a:rPr>
              <a:t>support</a:t>
            </a:r>
            <a:r>
              <a:rPr lang="de-DE" sz="2400" dirty="0" smtClean="0">
                <a:solidFill>
                  <a:srgbClr val="FF6600"/>
                </a:solidFill>
              </a:rPr>
              <a:t> </a:t>
            </a:r>
            <a:r>
              <a:rPr lang="de-DE" sz="2400" dirty="0" err="1" smtClean="0">
                <a:solidFill>
                  <a:srgbClr val="FF6600"/>
                </a:solidFill>
              </a:rPr>
              <a:t>for</a:t>
            </a:r>
            <a:r>
              <a:rPr lang="de-DE" sz="2400" dirty="0" smtClean="0">
                <a:solidFill>
                  <a:srgbClr val="FF6600"/>
                </a:solidFill>
              </a:rPr>
              <a:t> </a:t>
            </a:r>
            <a:r>
              <a:rPr lang="de-DE" sz="2400" dirty="0" err="1" smtClean="0">
                <a:solidFill>
                  <a:srgbClr val="FF6600"/>
                </a:solidFill>
              </a:rPr>
              <a:t>the</a:t>
            </a:r>
            <a:r>
              <a:rPr lang="de-DE" sz="2400" dirty="0" smtClean="0">
                <a:solidFill>
                  <a:srgbClr val="FF6600"/>
                </a:solidFill>
              </a:rPr>
              <a:t> </a:t>
            </a:r>
            <a:r>
              <a:rPr lang="de-DE" sz="2400" dirty="0" err="1" smtClean="0">
                <a:solidFill>
                  <a:srgbClr val="FF6600"/>
                </a:solidFill>
              </a:rPr>
              <a:t>trap</a:t>
            </a:r>
            <a:endParaRPr lang="de-DE" sz="24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bgerundetes Rechteck 7"/>
          <p:cNvSpPr/>
          <p:nvPr/>
        </p:nvSpPr>
        <p:spPr>
          <a:xfrm>
            <a:off x="7013409" y="1426464"/>
            <a:ext cx="1673391" cy="306525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Penning</a:t>
            </a:r>
            <a:r>
              <a:rPr lang="de-DE" dirty="0" smtClean="0"/>
              <a:t> </a:t>
            </a:r>
            <a:r>
              <a:rPr lang="de-DE" dirty="0" err="1" smtClean="0"/>
              <a:t>trap</a:t>
            </a:r>
            <a:r>
              <a:rPr lang="de-DE" dirty="0" smtClean="0"/>
              <a:t> in real</a:t>
            </a:r>
            <a:endParaRPr lang="de-DE" dirty="0"/>
          </a:p>
        </p:txBody>
      </p:sp>
      <p:pic>
        <p:nvPicPr>
          <p:cNvPr id="5" name="Picture 2" descr="IMG_5255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426464"/>
            <a:ext cx="3814763" cy="2108200"/>
          </a:xfrm>
          <a:prstGeom prst="rect">
            <a:avLst/>
          </a:prstGeom>
          <a:noFill/>
        </p:spPr>
      </p:pic>
      <p:pic>
        <p:nvPicPr>
          <p:cNvPr id="6" name="Picture 9" descr="IMG_0761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3428" y="1426464"/>
            <a:ext cx="1897842" cy="3065258"/>
          </a:xfrm>
          <a:prstGeom prst="rect">
            <a:avLst/>
          </a:prstGeom>
          <a:noFill/>
        </p:spPr>
      </p:pic>
      <p:graphicFrame>
        <p:nvGraphicFramePr>
          <p:cNvPr id="7" name="Object 17"/>
          <p:cNvGraphicFramePr>
            <a:graphicFrameLocks noChangeAspect="1"/>
          </p:cNvGraphicFramePr>
          <p:nvPr/>
        </p:nvGraphicFramePr>
        <p:xfrm>
          <a:off x="6891124" y="1426464"/>
          <a:ext cx="1795676" cy="3065258"/>
        </p:xfrm>
        <a:graphic>
          <a:graphicData uri="http://schemas.openxmlformats.org/presentationml/2006/ole">
            <p:oleObj spid="_x0000_s28676" name="Graph" r:id="rId5" imgW="1820160" imgH="3108960" progId="Origin50.Graph">
              <p:embed/>
            </p:oleObj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597262" y="4745789"/>
            <a:ext cx="82638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de-DE" sz="2400" dirty="0" err="1" smtClean="0">
                <a:solidFill>
                  <a:srgbClr val="FF6600"/>
                </a:solidFill>
              </a:rPr>
              <a:t>The</a:t>
            </a:r>
            <a:r>
              <a:rPr lang="de-DE" sz="2400" dirty="0" smtClean="0">
                <a:solidFill>
                  <a:srgbClr val="FF6600"/>
                </a:solidFill>
              </a:rPr>
              <a:t> </a:t>
            </a:r>
            <a:r>
              <a:rPr lang="de-DE" sz="2400" dirty="0" err="1" smtClean="0">
                <a:solidFill>
                  <a:srgbClr val="FF6600"/>
                </a:solidFill>
              </a:rPr>
              <a:t>trap</a:t>
            </a:r>
            <a:r>
              <a:rPr lang="de-DE" sz="2400" dirty="0" smtClean="0">
                <a:solidFill>
                  <a:srgbClr val="FF6600"/>
                </a:solidFill>
              </a:rPr>
              <a:t> in </a:t>
            </a:r>
            <a:r>
              <a:rPr lang="de-DE" sz="2400" dirty="0" err="1" smtClean="0">
                <a:solidFill>
                  <a:srgbClr val="FF6600"/>
                </a:solidFill>
              </a:rPr>
              <a:t>the</a:t>
            </a:r>
            <a:r>
              <a:rPr lang="de-DE" sz="2400" dirty="0" smtClean="0">
                <a:solidFill>
                  <a:srgbClr val="FF6600"/>
                </a:solidFill>
              </a:rPr>
              <a:t> test </a:t>
            </a:r>
            <a:r>
              <a:rPr lang="de-DE" sz="2400" dirty="0" err="1" smtClean="0">
                <a:solidFill>
                  <a:srgbClr val="FF6600"/>
                </a:solidFill>
              </a:rPr>
              <a:t>set</a:t>
            </a:r>
            <a:r>
              <a:rPr lang="de-DE" sz="2400" dirty="0" smtClean="0">
                <a:solidFill>
                  <a:srgbClr val="FF6600"/>
                </a:solidFill>
              </a:rPr>
              <a:t> up in Greifswald</a:t>
            </a:r>
          </a:p>
          <a:p>
            <a:pPr>
              <a:buFont typeface="Arial"/>
              <a:buChar char="•"/>
            </a:pPr>
            <a:r>
              <a:rPr lang="de-DE" sz="2400" dirty="0" smtClean="0">
                <a:solidFill>
                  <a:srgbClr val="FF6600"/>
                </a:solidFill>
              </a:rPr>
              <a:t>Time of </a:t>
            </a:r>
            <a:r>
              <a:rPr lang="de-DE" sz="2400" dirty="0" err="1" smtClean="0">
                <a:solidFill>
                  <a:srgbClr val="FF6600"/>
                </a:solidFill>
              </a:rPr>
              <a:t>flight</a:t>
            </a:r>
            <a:r>
              <a:rPr lang="de-DE" sz="2400" dirty="0" smtClean="0">
                <a:solidFill>
                  <a:srgbClr val="FF6600"/>
                </a:solidFill>
              </a:rPr>
              <a:t> </a:t>
            </a:r>
            <a:r>
              <a:rPr lang="de-DE" sz="2400" dirty="0" err="1" smtClean="0">
                <a:solidFill>
                  <a:srgbClr val="FF6600"/>
                </a:solidFill>
              </a:rPr>
              <a:t>spectrum</a:t>
            </a:r>
            <a:r>
              <a:rPr lang="de-DE" sz="2400" dirty="0" smtClean="0">
                <a:solidFill>
                  <a:srgbClr val="FF6600"/>
                </a:solidFill>
              </a:rPr>
              <a:t> of </a:t>
            </a:r>
            <a:r>
              <a:rPr lang="de-DE" sz="2400" dirty="0" err="1" smtClean="0">
                <a:solidFill>
                  <a:srgbClr val="FF6600"/>
                </a:solidFill>
              </a:rPr>
              <a:t>trapped</a:t>
            </a:r>
            <a:r>
              <a:rPr lang="de-DE" sz="2400" dirty="0" smtClean="0">
                <a:solidFill>
                  <a:srgbClr val="FF6600"/>
                </a:solidFill>
              </a:rPr>
              <a:t> gold </a:t>
            </a:r>
            <a:r>
              <a:rPr lang="de-DE" sz="2400" dirty="0" err="1" smtClean="0">
                <a:solidFill>
                  <a:srgbClr val="FF6600"/>
                </a:solidFill>
              </a:rPr>
              <a:t>clusters</a:t>
            </a:r>
            <a:r>
              <a:rPr lang="de-DE" sz="2400" dirty="0" smtClean="0">
                <a:solidFill>
                  <a:srgbClr val="FF6600"/>
                </a:solidFill>
              </a:rPr>
              <a:t> in </a:t>
            </a:r>
            <a:r>
              <a:rPr lang="de-DE" sz="2400" dirty="0" err="1" smtClean="0">
                <a:solidFill>
                  <a:srgbClr val="FF6600"/>
                </a:solidFill>
              </a:rPr>
              <a:t>the</a:t>
            </a:r>
            <a:r>
              <a:rPr lang="de-DE" sz="2400" dirty="0" smtClean="0">
                <a:solidFill>
                  <a:srgbClr val="FF6600"/>
                </a:solidFill>
              </a:rPr>
              <a:t> </a:t>
            </a:r>
            <a:r>
              <a:rPr lang="de-DE" sz="2400" dirty="0" err="1" smtClean="0">
                <a:solidFill>
                  <a:srgbClr val="FF6600"/>
                </a:solidFill>
              </a:rPr>
              <a:t>new</a:t>
            </a:r>
            <a:r>
              <a:rPr lang="de-DE" sz="2400" dirty="0" smtClean="0">
                <a:solidFill>
                  <a:srgbClr val="FF6600"/>
                </a:solidFill>
              </a:rPr>
              <a:t> </a:t>
            </a:r>
            <a:r>
              <a:rPr lang="de-DE" sz="2400" dirty="0" err="1" smtClean="0">
                <a:solidFill>
                  <a:srgbClr val="FF6600"/>
                </a:solidFill>
              </a:rPr>
              <a:t>trap</a:t>
            </a:r>
            <a:endParaRPr lang="de-DE" sz="24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The</a:t>
            </a:r>
            <a:r>
              <a:rPr lang="de-DE" dirty="0" smtClean="0"/>
              <a:t> Greifswald MATS Team:</a:t>
            </a:r>
            <a:endParaRPr lang="de-DE" dirty="0"/>
          </a:p>
        </p:txBody>
      </p:sp>
      <p:pic>
        <p:nvPicPr>
          <p:cNvPr id="4" name="Picture 14" descr="Lut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7052" y="1493138"/>
            <a:ext cx="13700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Albe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8124" y="4034798"/>
            <a:ext cx="8953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pierung 25"/>
          <p:cNvGrpSpPr>
            <a:grpSpLocks/>
          </p:cNvGrpSpPr>
          <p:nvPr/>
        </p:nvGrpSpPr>
        <p:grpSpPr bwMode="auto">
          <a:xfrm>
            <a:off x="890736" y="4031191"/>
            <a:ext cx="1415772" cy="1812126"/>
            <a:chOff x="2082288" y="3505200"/>
            <a:chExt cx="1415827" cy="1632011"/>
          </a:xfrm>
        </p:grpSpPr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98701" y="3505200"/>
              <a:ext cx="979664" cy="131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hteck 10"/>
            <p:cNvSpPr>
              <a:spLocks noChangeArrowheads="1"/>
            </p:cNvSpPr>
            <p:nvPr/>
          </p:nvSpPr>
          <p:spPr bwMode="auto">
            <a:xfrm>
              <a:off x="2082288" y="4804588"/>
              <a:ext cx="1415827" cy="332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de-DE" dirty="0">
                  <a:solidFill>
                    <a:srgbClr val="FF6600"/>
                  </a:solidFill>
                  <a:latin typeface="Arial" pitchFamily="64" charset="0"/>
                </a:rPr>
                <a:t>Robert </a:t>
              </a:r>
              <a:r>
                <a:rPr lang="de-DE" dirty="0" smtClean="0">
                  <a:solidFill>
                    <a:srgbClr val="FF6600"/>
                  </a:solidFill>
                  <a:latin typeface="Arial" pitchFamily="64" charset="0"/>
                </a:rPr>
                <a:t>Wolf</a:t>
              </a:r>
            </a:p>
          </p:txBody>
        </p:sp>
      </p:grpSp>
      <p:sp>
        <p:nvSpPr>
          <p:cNvPr id="9" name="Rechteck 12"/>
          <p:cNvSpPr>
            <a:spLocks noChangeArrowheads="1"/>
          </p:cNvSpPr>
          <p:nvPr/>
        </p:nvSpPr>
        <p:spPr bwMode="auto">
          <a:xfrm>
            <a:off x="2306508" y="5510210"/>
            <a:ext cx="16468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de-DE" dirty="0">
                <a:solidFill>
                  <a:srgbClr val="FF6600"/>
                </a:solidFill>
                <a:latin typeface="Arial" pitchFamily="64" charset="0"/>
              </a:rPr>
              <a:t>Albert </a:t>
            </a:r>
            <a:r>
              <a:rPr lang="de-DE" dirty="0" err="1">
                <a:solidFill>
                  <a:srgbClr val="FF6600"/>
                </a:solidFill>
                <a:latin typeface="Arial" pitchFamily="64" charset="0"/>
              </a:rPr>
              <a:t>Vass</a:t>
            </a:r>
            <a:endParaRPr lang="de-DE" dirty="0">
              <a:solidFill>
                <a:srgbClr val="FF6600"/>
              </a:solidFill>
              <a:latin typeface="Arial" pitchFamily="64" charset="0"/>
            </a:endParaRPr>
          </a:p>
        </p:txBody>
      </p:sp>
      <p:sp>
        <p:nvSpPr>
          <p:cNvPr id="10" name="Rechteck 12"/>
          <p:cNvSpPr>
            <a:spLocks noChangeArrowheads="1"/>
          </p:cNvSpPr>
          <p:nvPr/>
        </p:nvSpPr>
        <p:spPr bwMode="auto">
          <a:xfrm>
            <a:off x="660406" y="3293363"/>
            <a:ext cx="18637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de-DE" dirty="0">
                <a:solidFill>
                  <a:srgbClr val="FF6600"/>
                </a:solidFill>
                <a:latin typeface="Arial" pitchFamily="64" charset="0"/>
              </a:rPr>
              <a:t>Dr. Gerrit Marx</a:t>
            </a:r>
          </a:p>
        </p:txBody>
      </p:sp>
      <p:sp>
        <p:nvSpPr>
          <p:cNvPr id="11" name="Rechteck 12"/>
          <p:cNvSpPr>
            <a:spLocks noChangeArrowheads="1"/>
          </p:cNvSpPr>
          <p:nvPr/>
        </p:nvSpPr>
        <p:spPr bwMode="auto">
          <a:xfrm>
            <a:off x="2639808" y="3293363"/>
            <a:ext cx="27444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de-DE" dirty="0">
                <a:solidFill>
                  <a:srgbClr val="FF6600"/>
                </a:solidFill>
                <a:latin typeface="Arial" pitchFamily="64" charset="0"/>
              </a:rPr>
              <a:t>Prof. Lutz </a:t>
            </a:r>
            <a:r>
              <a:rPr lang="de-DE" dirty="0" err="1">
                <a:solidFill>
                  <a:srgbClr val="FF6600"/>
                </a:solidFill>
                <a:latin typeface="Arial" pitchFamily="64" charset="0"/>
              </a:rPr>
              <a:t>Schweikhard</a:t>
            </a:r>
            <a:endParaRPr lang="de-DE" dirty="0">
              <a:solidFill>
                <a:srgbClr val="FF6600"/>
              </a:solidFill>
              <a:latin typeface="Arial" pitchFamily="64" charset="0"/>
            </a:endParaRPr>
          </a:p>
        </p:txBody>
      </p:sp>
      <p:pic>
        <p:nvPicPr>
          <p:cNvPr id="12" name="Bild 22" descr="Gerrit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1426464"/>
            <a:ext cx="13065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eck 12"/>
          <p:cNvSpPr>
            <a:spLocks noChangeArrowheads="1"/>
          </p:cNvSpPr>
          <p:nvPr/>
        </p:nvSpPr>
        <p:spPr bwMode="auto">
          <a:xfrm>
            <a:off x="4012058" y="5514864"/>
            <a:ext cx="18523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de-DE" dirty="0">
                <a:solidFill>
                  <a:srgbClr val="FF6600"/>
                </a:solidFill>
                <a:latin typeface="Arial" pitchFamily="64" charset="0"/>
              </a:rPr>
              <a:t>Frank </a:t>
            </a:r>
            <a:r>
              <a:rPr lang="de-DE" dirty="0" err="1" smtClean="0">
                <a:solidFill>
                  <a:srgbClr val="FF6600"/>
                </a:solidFill>
                <a:latin typeface="Arial" pitchFamily="64" charset="0"/>
              </a:rPr>
              <a:t>Wienholtz</a:t>
            </a:r>
            <a:endParaRPr lang="de-DE" dirty="0" smtClean="0">
              <a:solidFill>
                <a:srgbClr val="FF6600"/>
              </a:solidFill>
              <a:latin typeface="Arial" pitchFamily="64" charset="0"/>
            </a:endParaRPr>
          </a:p>
        </p:txBody>
      </p:sp>
      <p:pic>
        <p:nvPicPr>
          <p:cNvPr id="14" name="Bild 44" descr="frank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95185" y="4031190"/>
            <a:ext cx="882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lustertrap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4398" y="1493138"/>
            <a:ext cx="1004888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logo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06099" y="1493138"/>
            <a:ext cx="1075428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Bild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1825" y="4034798"/>
            <a:ext cx="1164274" cy="1334655"/>
          </a:xfrm>
          <a:prstGeom prst="rect">
            <a:avLst/>
          </a:prstGeom>
        </p:spPr>
      </p:pic>
      <p:sp>
        <p:nvSpPr>
          <p:cNvPr id="18" name="Rechteck 17"/>
          <p:cNvSpPr>
            <a:spLocks noChangeArrowheads="1"/>
          </p:cNvSpPr>
          <p:nvPr/>
        </p:nvSpPr>
        <p:spPr bwMode="auto">
          <a:xfrm>
            <a:off x="5941825" y="5510210"/>
            <a:ext cx="1390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de-DE" dirty="0" smtClean="0">
                <a:solidFill>
                  <a:srgbClr val="FF6600"/>
                </a:solidFill>
                <a:latin typeface="Arial" pitchFamily="64" charset="0"/>
              </a:rPr>
              <a:t>Falk Ziegler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apetus">
  <a:themeElements>
    <a:clrScheme name="Iapetus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Iapetus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apetus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Iapetus.thmx</Template>
  <TotalTime>0</TotalTime>
  <Words>127</Words>
  <Application>Microsoft Macintosh PowerPoint</Application>
  <PresentationFormat>Bildschirmpräsentation (4:3)</PresentationFormat>
  <Paragraphs>22</Paragraphs>
  <Slides>6</Slides>
  <Notes>0</Notes>
  <HiddenSlides>0</HiddenSlides>
  <MMClips>0</MMClips>
  <ScaleCrop>false</ScaleCrop>
  <HeadingPairs>
    <vt:vector size="8" baseType="variant">
      <vt:variant>
        <vt:lpstr>Entwurfsvorlage</vt:lpstr>
      </vt:variant>
      <vt:variant>
        <vt:i4>1</vt:i4>
      </vt:variant>
      <vt:variant>
        <vt:lpstr>Verknüpfungen</vt:lpstr>
      </vt:variant>
      <vt:variant>
        <vt:i4>5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Iapetus</vt:lpstr>
      <vt:lpstr>System:Users:gerrit:Library:Mail Downloads:MATS_Marx-Schweikhard_2009-2010_GM-1.doc!OLE_LINK2</vt:lpstr>
      <vt:lpstr>System:Users:gerrit:Library:Mail Downloads:MATS_Marx-Schweikhard_2009-2010_GM-1.doc!OLE_LINK3</vt:lpstr>
      <vt:lpstr>System:Users:gerrit:Library:Mail Downloads:MATS_Marx-Schweikhard_2009-2010_GM-1.doc!OLE_LINK4</vt:lpstr>
      <vt:lpstr>System:Users:gerrit:Library:Mail Downloads:MATS_Marx-Schweikhard_2009-2010_GM-1.doc!OLE_LINK5</vt:lpstr>
      <vt:lpstr>System:Users:gerrit:Library:Mail Downloads:MATS_Marx-Schweikhard_2009-2010_GM-1.doc!OLE_LINK1</vt:lpstr>
      <vt:lpstr>Origin Grafik</vt:lpstr>
      <vt:lpstr>MATS Greifswald Group</vt:lpstr>
      <vt:lpstr>Penning trap design</vt:lpstr>
      <vt:lpstr>Penning trap design</vt:lpstr>
      <vt:lpstr>Penning trap</vt:lpstr>
      <vt:lpstr>Penning trap in real</vt:lpstr>
      <vt:lpstr>The Greifswald MATS Team:</vt:lpstr>
    </vt:vector>
  </TitlesOfParts>
  <Company>EMAU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MATS Greifswald Group</dc:title>
  <dc:creator>Gerrit Marx</dc:creator>
  <cp:lastModifiedBy>Gerrit Marx</cp:lastModifiedBy>
  <cp:revision>3</cp:revision>
  <dcterms:created xsi:type="dcterms:W3CDTF">2011-10-11T13:58:57Z</dcterms:created>
  <dcterms:modified xsi:type="dcterms:W3CDTF">2011-10-11T14:50:39Z</dcterms:modified>
</cp:coreProperties>
</file>