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1"/>
  </p:notesMasterIdLst>
  <p:handoutMasterIdLst>
    <p:handoutMasterId r:id="rId62"/>
  </p:handoutMasterIdLst>
  <p:sldIdLst>
    <p:sldId id="256" r:id="rId3"/>
    <p:sldId id="260" r:id="rId4"/>
    <p:sldId id="309" r:id="rId5"/>
    <p:sldId id="393" r:id="rId6"/>
    <p:sldId id="310" r:id="rId7"/>
    <p:sldId id="265" r:id="rId8"/>
    <p:sldId id="378" r:id="rId9"/>
    <p:sldId id="338" r:id="rId10"/>
    <p:sldId id="292" r:id="rId11"/>
    <p:sldId id="293" r:id="rId12"/>
    <p:sldId id="294" r:id="rId13"/>
    <p:sldId id="295" r:id="rId14"/>
    <p:sldId id="296" r:id="rId15"/>
    <p:sldId id="345" r:id="rId16"/>
    <p:sldId id="298" r:id="rId17"/>
    <p:sldId id="336" r:id="rId18"/>
    <p:sldId id="300" r:id="rId19"/>
    <p:sldId id="271" r:id="rId20"/>
    <p:sldId id="366" r:id="rId21"/>
    <p:sldId id="301" r:id="rId22"/>
    <p:sldId id="348" r:id="rId23"/>
    <p:sldId id="349" r:id="rId24"/>
    <p:sldId id="350" r:id="rId25"/>
    <p:sldId id="354" r:id="rId26"/>
    <p:sldId id="353" r:id="rId27"/>
    <p:sldId id="396" r:id="rId28"/>
    <p:sldId id="397" r:id="rId29"/>
    <p:sldId id="369" r:id="rId30"/>
    <p:sldId id="370" r:id="rId31"/>
    <p:sldId id="302" r:id="rId32"/>
    <p:sldId id="299" r:id="rId33"/>
    <p:sldId id="364" r:id="rId34"/>
    <p:sldId id="343" r:id="rId35"/>
    <p:sldId id="355" r:id="rId36"/>
    <p:sldId id="398" r:id="rId37"/>
    <p:sldId id="399" r:id="rId38"/>
    <p:sldId id="400" r:id="rId39"/>
    <p:sldId id="401" r:id="rId40"/>
    <p:sldId id="257" r:id="rId41"/>
    <p:sldId id="303" r:id="rId42"/>
    <p:sldId id="373" r:id="rId43"/>
    <p:sldId id="333" r:id="rId44"/>
    <p:sldId id="262" r:id="rId45"/>
    <p:sldId id="324" r:id="rId46"/>
    <p:sldId id="284" r:id="rId47"/>
    <p:sldId id="382" r:id="rId48"/>
    <p:sldId id="381" r:id="rId49"/>
    <p:sldId id="273" r:id="rId50"/>
    <p:sldId id="274" r:id="rId51"/>
    <p:sldId id="394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2" r:id="rId60"/>
  </p:sldIdLst>
  <p:sldSz cx="9906000" cy="6858000" type="A4"/>
  <p:notesSz cx="9982200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ADC3E6"/>
    <a:srgbClr val="B8CBDA"/>
    <a:srgbClr val="ABC1CE"/>
    <a:srgbClr val="ABC1C9"/>
    <a:srgbClr val="A3BBC3"/>
    <a:srgbClr val="9CBBCA"/>
    <a:srgbClr val="97B6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471" autoAdjust="0"/>
  </p:normalViewPr>
  <p:slideViewPr>
    <p:cSldViewPr snapToGrid="0">
      <p:cViewPr varScale="1">
        <p:scale>
          <a:sx n="90" d="100"/>
          <a:sy n="90" d="100"/>
        </p:scale>
        <p:origin x="-126" y="-426"/>
      </p:cViewPr>
      <p:guideLst>
        <p:guide orient="horz" pos="1360"/>
        <p:guide pos="13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900" y="-102"/>
      </p:cViewPr>
      <p:guideLst>
        <p:guide orient="horz" pos="2141"/>
        <p:guide pos="3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6263" y="0"/>
            <a:ext cx="4325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25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6263" y="6457950"/>
            <a:ext cx="4325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8C814A-D2D2-483D-97C5-F03AFA38E2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9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54675" y="0"/>
            <a:ext cx="43259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BB1D9A-4F40-4AF0-9E15-F2BDA52A7D07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149600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8538" y="3228975"/>
            <a:ext cx="7985125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259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54675" y="6456363"/>
            <a:ext cx="43259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185E63-EB43-4988-99DF-993280AB93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either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digitization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heterodyne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either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achievable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beyond</a:t>
            </a:r>
            <a:r>
              <a:rPr lang="de-DE" baseline="0" dirty="0" smtClean="0"/>
              <a:t> 10^6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85E63-EB43-4988-99DF-993280AB9323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>
            <a:off x="0" y="5703888"/>
            <a:ext cx="9906000" cy="0"/>
          </a:xfrm>
          <a:prstGeom prst="line">
            <a:avLst/>
          </a:prstGeom>
          <a:noFill/>
          <a:ln w="28575">
            <a:solidFill>
              <a:srgbClr val="E69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3" name="Picture 3" descr="TU-KL-HKS-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6688"/>
            <a:ext cx="1828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2200275" y="0"/>
            <a:ext cx="7705725" cy="969963"/>
            <a:chOff x="1386" y="0"/>
            <a:chExt cx="4854" cy="611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813" y="0"/>
              <a:ext cx="4427" cy="611"/>
            </a:xfrm>
            <a:prstGeom prst="rect">
              <a:avLst/>
            </a:prstGeom>
            <a:solidFill>
              <a:srgbClr val="F7E4D2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AutoShape 6"/>
            <p:cNvSpPr>
              <a:spLocks noChangeArrowheads="1"/>
            </p:cNvSpPr>
            <p:nvPr userDrawn="1"/>
          </p:nvSpPr>
          <p:spPr bwMode="auto">
            <a:xfrm>
              <a:off x="1386" y="0"/>
              <a:ext cx="2789" cy="611"/>
            </a:xfrm>
            <a:prstGeom prst="parallelogram">
              <a:avLst>
                <a:gd name="adj" fmla="val 30600"/>
              </a:avLst>
            </a:prstGeom>
            <a:solidFill>
              <a:srgbClr val="F7E4D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63513" y="966788"/>
            <a:ext cx="2051050" cy="392112"/>
            <a:chOff x="0" y="1706"/>
            <a:chExt cx="1065" cy="151"/>
          </a:xfrm>
        </p:grpSpPr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0" y="1706"/>
              <a:ext cx="589" cy="148"/>
            </a:xfrm>
            <a:prstGeom prst="rect">
              <a:avLst/>
            </a:prstGeom>
            <a:solidFill>
              <a:srgbClr val="E6920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AutoShape 9"/>
            <p:cNvSpPr>
              <a:spLocks noChangeArrowheads="1"/>
            </p:cNvSpPr>
            <p:nvPr userDrawn="1"/>
          </p:nvSpPr>
          <p:spPr bwMode="auto">
            <a:xfrm>
              <a:off x="1" y="1706"/>
              <a:ext cx="1064" cy="151"/>
            </a:xfrm>
            <a:prstGeom prst="parallelogram">
              <a:avLst>
                <a:gd name="adj" fmla="val 30141"/>
              </a:avLst>
            </a:prstGeom>
            <a:solidFill>
              <a:srgbClr val="E6920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" name="Group 10"/>
          <p:cNvGrpSpPr>
            <a:grpSpLocks/>
          </p:cNvGrpSpPr>
          <p:nvPr userDrawn="1"/>
        </p:nvGrpSpPr>
        <p:grpSpPr bwMode="auto">
          <a:xfrm>
            <a:off x="377825" y="6623050"/>
            <a:ext cx="9528175" cy="263525"/>
            <a:chOff x="238" y="4172"/>
            <a:chExt cx="6002" cy="166"/>
          </a:xfrm>
        </p:grpSpPr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318" y="4172"/>
              <a:ext cx="5922" cy="152"/>
            </a:xfrm>
            <a:prstGeom prst="rect">
              <a:avLst/>
            </a:prstGeom>
            <a:solidFill>
              <a:srgbClr val="E6920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AutoShape 12"/>
            <p:cNvSpPr>
              <a:spLocks noChangeArrowheads="1"/>
            </p:cNvSpPr>
            <p:nvPr userDrawn="1"/>
          </p:nvSpPr>
          <p:spPr bwMode="auto">
            <a:xfrm>
              <a:off x="238" y="4172"/>
              <a:ext cx="284" cy="166"/>
            </a:xfrm>
            <a:prstGeom prst="parallelogram">
              <a:avLst>
                <a:gd name="adj" fmla="val 25900"/>
              </a:avLst>
            </a:prstGeom>
            <a:solidFill>
              <a:srgbClr val="E6920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20335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1587500" y="1341438"/>
            <a:ext cx="8318500" cy="0"/>
          </a:xfrm>
          <a:prstGeom prst="line">
            <a:avLst/>
          </a:prstGeom>
          <a:noFill/>
          <a:ln w="22225">
            <a:solidFill>
              <a:srgbClr val="E69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5" name="Grafik 29" descr="FB_Chemie_Logo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425" y="0"/>
            <a:ext cx="2216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30" descr="optimas02_jpg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7275" y="88900"/>
            <a:ext cx="29178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 userDrawn="1"/>
        </p:nvSpPr>
        <p:spPr>
          <a:xfrm>
            <a:off x="2857500" y="127000"/>
            <a:ext cx="1824038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2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Arbeitskreis</a:t>
            </a:r>
          </a:p>
          <a:p>
            <a:pPr algn="ctr">
              <a:defRPr/>
            </a:pPr>
            <a:r>
              <a:rPr lang="de-DE" sz="22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Clusterchemie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89889" y="0"/>
            <a:ext cx="1916112" cy="5448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38377" y="0"/>
            <a:ext cx="5599113" cy="5448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CA13-2A6A-40EC-8927-7E5E056590EB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5E71-2D32-41A1-92E5-6BBDA8DB4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133966"/>
            <a:ext cx="8915400" cy="65246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204560"/>
            <a:ext cx="89154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5EC7-88F0-4A1E-8DEE-30DB39B0BB90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8554-F23D-4642-B004-607B63E1E7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72C8-5214-471E-9885-B5A1BFD35A16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E977-868A-49B7-A912-5F91D0D95C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8AA7-0058-412B-B8DB-C267A6548269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CF8A-5D71-4C55-8B2D-A3F5A78EE6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0F39-F420-4AB9-9CD0-F9338DADA2CB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5845-6A29-40E5-A9D5-FE931B8521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B85E-EED5-42B2-9224-14208E532B79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7566-4E19-46DD-9BE6-1224A92228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423F-4B15-4782-BBB3-A065BFE01377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FFF3-1531-40BE-8C2C-69A3474C08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3F65-4005-4462-9DE2-43D5CFDD7AA5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BB34-59C3-4877-887E-96E62298C5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78F0-C4E5-4061-BCE1-A8C1D53EFA75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EB2C-469C-41F7-B94F-4CA6A6B549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A19C-F158-493D-B97D-CA91A7334390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F74C-601C-44E8-9227-B26EE61003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341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04C-7BEB-4108-B26B-EFEE3C379E6F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DB088-B173-4B1C-A30A-2E3BFB2BB2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38375" y="1323975"/>
            <a:ext cx="3652838" cy="412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43614" y="1323975"/>
            <a:ext cx="3652837" cy="412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" descr="TU-KL-HKS-transparen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66688"/>
            <a:ext cx="1828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41"/>
          <p:cNvGrpSpPr>
            <a:grpSpLocks/>
          </p:cNvGrpSpPr>
          <p:nvPr userDrawn="1"/>
        </p:nvGrpSpPr>
        <p:grpSpPr bwMode="auto">
          <a:xfrm>
            <a:off x="2200275" y="0"/>
            <a:ext cx="7705725" cy="969963"/>
            <a:chOff x="1386" y="0"/>
            <a:chExt cx="4854" cy="611"/>
          </a:xfrm>
        </p:grpSpPr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1813" y="0"/>
              <a:ext cx="4427" cy="611"/>
            </a:xfrm>
            <a:prstGeom prst="rect">
              <a:avLst/>
            </a:prstGeom>
            <a:solidFill>
              <a:srgbClr val="F7E4D2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8" name="AutoShape 34"/>
            <p:cNvSpPr>
              <a:spLocks noChangeArrowheads="1"/>
            </p:cNvSpPr>
            <p:nvPr userDrawn="1"/>
          </p:nvSpPr>
          <p:spPr bwMode="auto">
            <a:xfrm>
              <a:off x="1386" y="0"/>
              <a:ext cx="2789" cy="611"/>
            </a:xfrm>
            <a:prstGeom prst="parallelogram">
              <a:avLst>
                <a:gd name="adj" fmla="val 30600"/>
              </a:avLst>
            </a:prstGeom>
            <a:solidFill>
              <a:srgbClr val="F7E4D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052" name="Group 54"/>
          <p:cNvGrpSpPr>
            <a:grpSpLocks/>
          </p:cNvGrpSpPr>
          <p:nvPr userDrawn="1"/>
        </p:nvGrpSpPr>
        <p:grpSpPr bwMode="auto">
          <a:xfrm>
            <a:off x="0" y="2708275"/>
            <a:ext cx="1670050" cy="241300"/>
            <a:chOff x="0" y="1706"/>
            <a:chExt cx="1052" cy="152"/>
          </a:xfrm>
        </p:grpSpPr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1706"/>
              <a:ext cx="1011" cy="152"/>
            </a:xfrm>
            <a:prstGeom prst="rect">
              <a:avLst/>
            </a:prstGeom>
            <a:solidFill>
              <a:srgbClr val="E6920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0" name="AutoShape 36"/>
            <p:cNvSpPr>
              <a:spLocks noChangeArrowheads="1"/>
            </p:cNvSpPr>
            <p:nvPr userDrawn="1"/>
          </p:nvSpPr>
          <p:spPr bwMode="auto">
            <a:xfrm>
              <a:off x="300" y="1706"/>
              <a:ext cx="752" cy="146"/>
            </a:xfrm>
            <a:prstGeom prst="parallelogram">
              <a:avLst>
                <a:gd name="adj" fmla="val 30141"/>
              </a:avLst>
            </a:prstGeom>
            <a:solidFill>
              <a:srgbClr val="E6920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053" name="Group 55"/>
          <p:cNvGrpSpPr>
            <a:grpSpLocks/>
          </p:cNvGrpSpPr>
          <p:nvPr userDrawn="1"/>
        </p:nvGrpSpPr>
        <p:grpSpPr bwMode="auto">
          <a:xfrm>
            <a:off x="377825" y="6623050"/>
            <a:ext cx="9528175" cy="263525"/>
            <a:chOff x="238" y="4172"/>
            <a:chExt cx="6002" cy="166"/>
          </a:xfrm>
        </p:grpSpPr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318" y="4172"/>
              <a:ext cx="5922" cy="152"/>
            </a:xfrm>
            <a:prstGeom prst="rect">
              <a:avLst/>
            </a:prstGeom>
            <a:solidFill>
              <a:srgbClr val="E6920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2" name="AutoShape 38"/>
            <p:cNvSpPr>
              <a:spLocks noChangeArrowheads="1"/>
            </p:cNvSpPr>
            <p:nvPr userDrawn="1"/>
          </p:nvSpPr>
          <p:spPr bwMode="auto">
            <a:xfrm>
              <a:off x="238" y="4172"/>
              <a:ext cx="284" cy="166"/>
            </a:xfrm>
            <a:prstGeom prst="parallelogram">
              <a:avLst>
                <a:gd name="adj" fmla="val 25900"/>
              </a:avLst>
            </a:prstGeom>
            <a:solidFill>
              <a:srgbClr val="E6920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67" name="Rectangle 43"/>
          <p:cNvSpPr>
            <a:spLocks noChangeArrowheads="1"/>
          </p:cNvSpPr>
          <p:nvPr userDrawn="1"/>
        </p:nvSpPr>
        <p:spPr bwMode="auto">
          <a:xfrm>
            <a:off x="0" y="20335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68" name="Text Box 44"/>
          <p:cNvSpPr txBox="1">
            <a:spLocks noChangeArrowheads="1"/>
          </p:cNvSpPr>
          <p:nvPr userDrawn="1"/>
        </p:nvSpPr>
        <p:spPr bwMode="auto">
          <a:xfrm>
            <a:off x="6369050" y="2646363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056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524125" y="0"/>
            <a:ext cx="7381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Überschrift: Arial 32pt</a:t>
            </a:r>
          </a:p>
        </p:txBody>
      </p:sp>
      <p:sp>
        <p:nvSpPr>
          <p:cNvPr id="2057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75" y="1323975"/>
            <a:ext cx="74580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Text: Arial 28pt</a:t>
            </a:r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0" y="5770563"/>
            <a:ext cx="9906000" cy="0"/>
          </a:xfrm>
          <a:prstGeom prst="line">
            <a:avLst/>
          </a:prstGeom>
          <a:noFill/>
          <a:ln w="28575">
            <a:solidFill>
              <a:srgbClr val="E69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D28E1A-7CE0-44B6-ADC7-7125774DFDA1}" type="datetimeFigureOut">
              <a:rPr lang="de-DE"/>
              <a:pPr>
                <a:defRPr/>
              </a:pPr>
              <a:t>11.03.2010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97867F-5CC3-4BFB-A4A3-DC0EF65530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-50800" y="939800"/>
            <a:ext cx="1005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027743" y="1732678"/>
            <a:ext cx="7876730" cy="3975670"/>
          </a:xfrm>
        </p:spPr>
        <p:txBody>
          <a:bodyPr/>
          <a:lstStyle/>
          <a:p>
            <a:r>
              <a:rPr lang="de-DE" sz="2400" b="1" dirty="0" smtClean="0">
                <a:solidFill>
                  <a:schemeClr val="accent6"/>
                </a:solidFill>
              </a:rPr>
              <a:t>X-</a:t>
            </a:r>
            <a:r>
              <a:rPr lang="de-DE" sz="2400" b="1" dirty="0" err="1" smtClean="0">
                <a:solidFill>
                  <a:schemeClr val="accent6"/>
                </a:solidFill>
              </a:rPr>
              <a:t>ray</a:t>
            </a:r>
            <a:r>
              <a:rPr lang="de-DE" sz="2400" b="1" dirty="0" smtClean="0">
                <a:solidFill>
                  <a:schemeClr val="accent6"/>
                </a:solidFill>
              </a:rPr>
              <a:t> </a:t>
            </a:r>
            <a:r>
              <a:rPr lang="de-DE" sz="2400" b="1" dirty="0" err="1" smtClean="0">
                <a:solidFill>
                  <a:schemeClr val="accent6"/>
                </a:solidFill>
              </a:rPr>
              <a:t>absorbtion</a:t>
            </a:r>
            <a:r>
              <a:rPr lang="de-DE" sz="2400" b="1" dirty="0" smtClean="0">
                <a:solidFill>
                  <a:schemeClr val="accent6"/>
                </a:solidFill>
              </a:rPr>
              <a:t> </a:t>
            </a:r>
            <a:r>
              <a:rPr lang="de-DE" sz="2400" b="1" dirty="0" err="1" smtClean="0">
                <a:solidFill>
                  <a:schemeClr val="accent6"/>
                </a:solidFill>
              </a:rPr>
              <a:t>spectroscopy</a:t>
            </a:r>
            <a:r>
              <a:rPr lang="de-DE" sz="2400" b="1" dirty="0" smtClean="0">
                <a:solidFill>
                  <a:schemeClr val="accent6"/>
                </a:solidFill>
              </a:rPr>
              <a:t/>
            </a:r>
            <a:br>
              <a:rPr lang="de-DE" sz="2400" b="1" dirty="0" smtClean="0">
                <a:solidFill>
                  <a:schemeClr val="accent6"/>
                </a:solidFill>
              </a:rPr>
            </a:br>
            <a:r>
              <a:rPr lang="de-DE" sz="2400" b="1" dirty="0" err="1" smtClean="0">
                <a:solidFill>
                  <a:schemeClr val="accent6"/>
                </a:solidFill>
              </a:rPr>
              <a:t>of</a:t>
            </a:r>
            <a:r>
              <a:rPr lang="de-DE" sz="2400" b="1" dirty="0" smtClean="0">
                <a:solidFill>
                  <a:schemeClr val="accent6"/>
                </a:solidFill>
              </a:rPr>
              <a:t> </a:t>
            </a:r>
            <a:r>
              <a:rPr lang="de-DE" sz="2400" b="1" dirty="0" err="1" smtClean="0">
                <a:solidFill>
                  <a:schemeClr val="accent6"/>
                </a:solidFill>
              </a:rPr>
              <a:t>isolated</a:t>
            </a:r>
            <a:r>
              <a:rPr lang="de-DE" sz="2400" b="1" dirty="0" smtClean="0">
                <a:solidFill>
                  <a:schemeClr val="accent6"/>
                </a:solidFill>
              </a:rPr>
              <a:t> </a:t>
            </a:r>
            <a:r>
              <a:rPr lang="de-DE" sz="2400" b="1" dirty="0" err="1" smtClean="0">
                <a:solidFill>
                  <a:schemeClr val="accent6"/>
                </a:solidFill>
              </a:rPr>
              <a:t>transition</a:t>
            </a:r>
            <a:r>
              <a:rPr lang="de-DE" sz="2400" b="1" dirty="0" smtClean="0">
                <a:solidFill>
                  <a:schemeClr val="accent6"/>
                </a:solidFill>
              </a:rPr>
              <a:t> </a:t>
            </a:r>
            <a:r>
              <a:rPr lang="de-DE" sz="2400" b="1" dirty="0" err="1" smtClean="0">
                <a:solidFill>
                  <a:schemeClr val="accent6"/>
                </a:solidFill>
              </a:rPr>
              <a:t>metal</a:t>
            </a:r>
            <a:r>
              <a:rPr lang="de-DE" sz="2400" b="1" dirty="0" smtClean="0">
                <a:solidFill>
                  <a:schemeClr val="accent6"/>
                </a:solidFill>
              </a:rPr>
              <a:t> </a:t>
            </a:r>
            <a:r>
              <a:rPr lang="de-DE" sz="2400" b="1" dirty="0" err="1" smtClean="0">
                <a:solidFill>
                  <a:schemeClr val="accent6"/>
                </a:solidFill>
              </a:rPr>
              <a:t>clusters</a:t>
            </a:r>
            <a:r>
              <a:rPr lang="de-DE" sz="2400" b="1" dirty="0" smtClean="0">
                <a:solidFill>
                  <a:schemeClr val="accent6"/>
                </a:solidFill>
              </a:rPr>
              <a:t/>
            </a:r>
            <a:br>
              <a:rPr lang="de-DE" sz="2400" b="1" dirty="0" smtClean="0">
                <a:solidFill>
                  <a:schemeClr val="accent6"/>
                </a:solidFill>
              </a:rPr>
            </a:br>
            <a:r>
              <a:rPr lang="de-DE" sz="2400" b="1" dirty="0" smtClean="0">
                <a:solidFill>
                  <a:schemeClr val="accent6"/>
                </a:solidFill>
              </a:rPr>
              <a:t>in a </a:t>
            </a:r>
            <a:r>
              <a:rPr lang="de-DE" sz="2400" b="1" dirty="0" err="1" smtClean="0">
                <a:solidFill>
                  <a:schemeClr val="accent6"/>
                </a:solidFill>
              </a:rPr>
              <a:t>Penning</a:t>
            </a:r>
            <a:r>
              <a:rPr lang="de-DE" sz="2400" b="1" dirty="0" smtClean="0">
                <a:solidFill>
                  <a:schemeClr val="accent6"/>
                </a:solidFill>
              </a:rPr>
              <a:t> </a:t>
            </a:r>
            <a:r>
              <a:rPr lang="de-DE" sz="2400" b="1" dirty="0" err="1" smtClean="0">
                <a:solidFill>
                  <a:schemeClr val="accent6"/>
                </a:solidFill>
              </a:rPr>
              <a:t>trap</a:t>
            </a:r>
            <a:r>
              <a:rPr lang="de-DE" sz="2400" b="1" dirty="0" smtClean="0">
                <a:solidFill>
                  <a:schemeClr val="accent6"/>
                </a:solidFill>
              </a:rPr>
              <a:t>: </a:t>
            </a:r>
            <a:br>
              <a:rPr lang="de-DE" sz="2400" b="1" dirty="0" smtClean="0">
                <a:solidFill>
                  <a:schemeClr val="accent6"/>
                </a:solidFill>
              </a:rPr>
            </a:br>
            <a:r>
              <a:rPr lang="de-DE" sz="2400" b="1" dirty="0" smtClean="0">
                <a:solidFill>
                  <a:schemeClr val="accent6"/>
                </a:solidFill>
              </a:rPr>
              <a:t>The </a:t>
            </a:r>
            <a:r>
              <a:rPr lang="de-DE" sz="2400" b="1" dirty="0" err="1" smtClean="0">
                <a:solidFill>
                  <a:schemeClr val="accent6"/>
                </a:solidFill>
              </a:rPr>
              <a:t>new</a:t>
            </a:r>
            <a:r>
              <a:rPr lang="de-DE" sz="2400" b="1" dirty="0" smtClean="0">
                <a:solidFill>
                  <a:schemeClr val="accent6"/>
                </a:solidFill>
              </a:rPr>
              <a:t> GAMBIT </a:t>
            </a:r>
            <a:r>
              <a:rPr lang="de-DE" sz="2400" b="1" dirty="0" err="1" smtClean="0">
                <a:solidFill>
                  <a:schemeClr val="accent6"/>
                </a:solidFill>
              </a:rPr>
              <a:t>experiment</a:t>
            </a:r>
            <a:r>
              <a:rPr lang="de-DE" sz="2400" b="1" dirty="0" smtClean="0">
                <a:solidFill>
                  <a:schemeClr val="accent6"/>
                </a:solidFill>
              </a:rPr>
              <a:t> @ BESSY</a:t>
            </a:r>
            <a:r>
              <a:rPr lang="en-US" sz="2600" b="1" dirty="0" smtClean="0">
                <a:solidFill>
                  <a:srgbClr val="000066"/>
                </a:solidFill>
              </a:rPr>
              <a:t/>
            </a:r>
            <a:br>
              <a:rPr lang="en-US" sz="2600" b="1" dirty="0" smtClean="0">
                <a:solidFill>
                  <a:srgbClr val="000066"/>
                </a:solidFill>
              </a:rPr>
            </a:br>
            <a:r>
              <a:rPr lang="en-US" sz="2600" b="1" dirty="0" smtClean="0">
                <a:solidFill>
                  <a:srgbClr val="000066"/>
                </a:solidFill>
              </a:rPr>
              <a:t/>
            </a:r>
            <a:br>
              <a:rPr lang="en-US" sz="2600" b="1" dirty="0" smtClean="0">
                <a:solidFill>
                  <a:srgbClr val="000066"/>
                </a:solidFill>
              </a:rPr>
            </a:br>
            <a:r>
              <a:rPr lang="de-DE" sz="2000" dirty="0" smtClean="0"/>
              <a:t>Sergey </a:t>
            </a:r>
            <a:r>
              <a:rPr lang="de-DE" sz="2000" dirty="0" err="1" smtClean="0"/>
              <a:t>Peredkov</a:t>
            </a:r>
            <a:r>
              <a:rPr lang="de-DE" sz="2000" dirty="0" smtClean="0"/>
              <a:t>, Ali </a:t>
            </a:r>
            <a:r>
              <a:rPr lang="de-DE" sz="2000" dirty="0" err="1" smtClean="0"/>
              <a:t>Savci</a:t>
            </a:r>
            <a:r>
              <a:rPr lang="de-DE" sz="2000" dirty="0" smtClean="0"/>
              <a:t>, MatthiasNeeb, Wolfgang Eberhardt</a:t>
            </a:r>
            <a:br>
              <a:rPr lang="de-DE" sz="2000" dirty="0" smtClean="0"/>
            </a:br>
            <a:r>
              <a:rPr lang="de-DE" sz="2000" dirty="0" smtClean="0"/>
              <a:t>BESSY, Berlin</a:t>
            </a:r>
            <a:br>
              <a:rPr lang="de-DE" sz="2000" dirty="0" smtClean="0"/>
            </a:br>
            <a:r>
              <a:rPr lang="de-DE" sz="2000" dirty="0" smtClean="0"/>
              <a:t>Heinrich Kampschulte, Jennifer Meyer, Fabian Menges,</a:t>
            </a:r>
            <a:br>
              <a:rPr lang="de-DE" sz="2000" dirty="0" smtClean="0"/>
            </a:br>
            <a:r>
              <a:rPr lang="de-DE" sz="2000" u="sng" dirty="0" smtClean="0"/>
              <a:t>Gereon Niedner-Schatteburg</a:t>
            </a:r>
            <a:r>
              <a:rPr lang="de-DE" sz="2000" dirty="0" smtClean="0"/>
              <a:t>,</a:t>
            </a:r>
            <a:br>
              <a:rPr lang="de-DE" sz="2000" dirty="0" smtClean="0"/>
            </a:br>
            <a:r>
              <a:rPr lang="de-DE" sz="2000" dirty="0" smtClean="0"/>
              <a:t>TU Kaiserslautern</a:t>
            </a:r>
            <a:r>
              <a:rPr lang="en-US" sz="2400" b="1" dirty="0" smtClean="0">
                <a:solidFill>
                  <a:srgbClr val="000066"/>
                </a:solidFill>
              </a:rPr>
              <a:t/>
            </a:r>
            <a:br>
              <a:rPr lang="en-US" sz="2400" b="1" dirty="0" smtClean="0">
                <a:solidFill>
                  <a:srgbClr val="000066"/>
                </a:solidFill>
              </a:rPr>
            </a:b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178425" y="6049963"/>
            <a:ext cx="4757738" cy="2476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400" b="1" dirty="0" smtClean="0">
                <a:solidFill>
                  <a:srgbClr val="000066"/>
                </a:solidFill>
              </a:rPr>
              <a:t>DPG </a:t>
            </a:r>
            <a:r>
              <a:rPr lang="en-US" sz="1400" b="1" dirty="0" err="1" smtClean="0">
                <a:solidFill>
                  <a:srgbClr val="000066"/>
                </a:solidFill>
              </a:rPr>
              <a:t>Frühjahrstagung</a:t>
            </a:r>
            <a:r>
              <a:rPr lang="en-US" sz="1400" b="1" dirty="0" smtClean="0">
                <a:solidFill>
                  <a:srgbClr val="000066"/>
                </a:solidFill>
              </a:rPr>
              <a:t>, Hannover, 12.3.2010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266" y="1233345"/>
            <a:ext cx="2498251" cy="118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53FEA-D15A-4973-93C4-684025181E42}" type="slidenum">
              <a:rPr lang="de-DE"/>
              <a:pPr>
                <a:defRPr/>
              </a:pPr>
              <a:t>10</a:t>
            </a:fld>
            <a:endParaRPr lang="de-DE"/>
          </a:p>
        </p:txBody>
      </p:sp>
      <p:pic>
        <p:nvPicPr>
          <p:cNvPr id="4099" name="Picture 4" descr="S3C_Seite_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50"/>
            <a:ext cx="99060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765892" y="344488"/>
            <a:ext cx="23266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/>
                </a:solidFill>
                <a:latin typeface="+mn-lt"/>
              </a:rPr>
              <a:t>The XMCD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effect</a:t>
            </a:r>
            <a:endParaRPr lang="de-DE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79675" y="5143500"/>
            <a:ext cx="4946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XMCD : X-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ray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magnetic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circular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dichroism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1888" y="630238"/>
            <a:ext cx="69643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2962275"/>
            <a:ext cx="4595812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267200" y="1123950"/>
            <a:ext cx="8509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765892" y="136269"/>
            <a:ext cx="23266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/>
                </a:solidFill>
                <a:latin typeface="+mn-lt"/>
              </a:rPr>
              <a:t>The XMCD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effect</a:t>
            </a:r>
            <a:endParaRPr lang="de-DE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5830432" y="3141552"/>
            <a:ext cx="144855" cy="823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oben 8"/>
          <p:cNvSpPr/>
          <p:nvPr/>
        </p:nvSpPr>
        <p:spPr>
          <a:xfrm>
            <a:off x="7423841" y="4318499"/>
            <a:ext cx="153909" cy="362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558823" y="304197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494765" y="435321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98650" y="4885857"/>
            <a:ext cx="1406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total </a:t>
            </a:r>
            <a:r>
              <a:rPr lang="de-DE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area</a:t>
            </a:r>
            <a:r>
              <a:rPr lang="de-D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C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2AAF4-E68D-4818-8427-6830C5B0F7BD}" type="slidenum">
              <a:rPr lang="de-DE"/>
              <a:pPr>
                <a:defRPr/>
              </a:pPr>
              <a:t>12</a:t>
            </a:fld>
            <a:endParaRPr lang="de-DE"/>
          </a:p>
        </p:txBody>
      </p:sp>
      <p:pic>
        <p:nvPicPr>
          <p:cNvPr id="47107" name="Picture 4" descr="S3C_Seite_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209" y="832212"/>
            <a:ext cx="9384191" cy="61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765892" y="253958"/>
            <a:ext cx="23266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tx2"/>
                </a:solidFill>
                <a:latin typeface="+mn-lt"/>
              </a:rPr>
              <a:t>The XMCD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effect</a:t>
            </a:r>
            <a:endParaRPr lang="de-DE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1685B-0463-4F7E-B7D9-2EE4D0C9F49B}" type="slidenum">
              <a:rPr lang="de-DE"/>
              <a:pPr>
                <a:defRPr/>
              </a:pPr>
              <a:t>13</a:t>
            </a:fld>
            <a:endParaRPr lang="de-DE"/>
          </a:p>
        </p:txBody>
      </p:sp>
      <p:pic>
        <p:nvPicPr>
          <p:cNvPr id="48131" name="Picture 4" descr="S3C_Seite_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13" y="1481138"/>
            <a:ext cx="62912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727200" y="5857875"/>
            <a:ext cx="7435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→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need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XMCD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data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well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isolated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clusters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!!!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16088" y="279400"/>
            <a:ext cx="62665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70C0"/>
                </a:solidFill>
                <a:latin typeface="+mn-lt"/>
              </a:rPr>
              <a:t>Spin- </a:t>
            </a:r>
            <a:r>
              <a:rPr lang="de-DE" b="1" dirty="0" err="1" smtClean="0">
                <a:solidFill>
                  <a:srgbClr val="0070C0"/>
                </a:solidFill>
                <a:latin typeface="+mn-lt"/>
              </a:rPr>
              <a:t>and</a:t>
            </a:r>
            <a:r>
              <a:rPr lang="de-DE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+mn-lt"/>
              </a:rPr>
              <a:t>orbit</a:t>
            </a:r>
            <a:r>
              <a:rPr lang="de-DE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+mn-lt"/>
              </a:rPr>
              <a:t>momenta</a:t>
            </a:r>
            <a:r>
              <a:rPr lang="de-DE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+mn-lt"/>
              </a:rPr>
              <a:t>of</a:t>
            </a:r>
            <a:r>
              <a:rPr lang="de-DE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+mn-lt"/>
              </a:rPr>
              <a:t>deposited</a:t>
            </a:r>
            <a:r>
              <a:rPr lang="de-DE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+mn-lt"/>
              </a:rPr>
              <a:t>clusters</a:t>
            </a:r>
            <a:endParaRPr lang="de-DE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8134" name="Picture 4" descr="S3C_Seite_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1575" y="992188"/>
            <a:ext cx="492442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8999" y="2895128"/>
            <a:ext cx="6104676" cy="652462"/>
          </a:xfrm>
          <a:solidFill>
            <a:srgbClr val="FFFF99"/>
          </a:solidFill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bring XMCD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gas </a:t>
            </a:r>
            <a:r>
              <a:rPr lang="de-DE" dirty="0" err="1" smtClean="0"/>
              <a:t>phase</a:t>
            </a:r>
            <a:r>
              <a:rPr lang="de-DE" dirty="0" smtClean="0"/>
              <a:t>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C89F-9FB6-489C-A33E-2B7652AC0BAD}" type="slidenum">
              <a:rPr lang="de-DE"/>
              <a:pPr>
                <a:defRPr/>
              </a:pPr>
              <a:t>15</a:t>
            </a:fld>
            <a:endParaRPr lang="de-DE"/>
          </a:p>
        </p:txBody>
      </p:sp>
      <p:pic>
        <p:nvPicPr>
          <p:cNvPr id="50179" name="Picture 4" descr="XMCD_GAMBIT_L2L3_spectra_sim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338" y="1279525"/>
            <a:ext cx="41021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XMCD_GAMBIT_L2L3_difference_spectra_sim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3767138"/>
            <a:ext cx="412115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6310313" y="2149475"/>
            <a:ext cx="17219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chemeClr val="tx2"/>
                </a:solidFill>
                <a:latin typeface="Arial" charset="0"/>
              </a:rPr>
              <a:t>Simulation</a:t>
            </a:r>
            <a:endParaRPr lang="de-DE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de-DE" sz="2000" b="1" dirty="0" err="1">
                <a:solidFill>
                  <a:schemeClr val="tx2"/>
                </a:solidFill>
                <a:latin typeface="Arial" charset="0"/>
              </a:rPr>
              <a:t>o</a:t>
            </a:r>
            <a:r>
              <a:rPr lang="de-DE" sz="2000" b="1" dirty="0" err="1" smtClean="0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Arial" charset="0"/>
              </a:rPr>
              <a:t>spectra</a:t>
            </a:r>
            <a:endParaRPr lang="de-DE" sz="2000" b="1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de-DE" sz="2000" b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de-DE" sz="2000" b="1" dirty="0" err="1" smtClean="0">
                <a:solidFill>
                  <a:schemeClr val="tx2"/>
                </a:solidFill>
                <a:latin typeface="Arial" charset="0"/>
              </a:rPr>
              <a:t>Fe-clusters</a:t>
            </a:r>
            <a:r>
              <a:rPr lang="de-DE" sz="2000" b="1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de-DE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6364288" y="4437063"/>
            <a:ext cx="1409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solidFill>
                  <a:schemeClr val="tx2"/>
                </a:solidFill>
                <a:latin typeface="Arial" charset="0"/>
              </a:rPr>
              <a:t>difference</a:t>
            </a:r>
            <a:endParaRPr lang="de-DE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de-DE" sz="2000" b="1" dirty="0" err="1">
                <a:solidFill>
                  <a:schemeClr val="tx2"/>
                </a:solidFill>
                <a:latin typeface="Arial" charset="0"/>
              </a:rPr>
              <a:t>lcp-rcp</a:t>
            </a:r>
            <a:endParaRPr lang="de-DE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2893" y="308344"/>
            <a:ext cx="9085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+mn-lt"/>
              </a:rPr>
              <a:t>Model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calculations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on XMCD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spectra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isolated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clusters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in an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ion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trap</a:t>
            </a:r>
            <a:endParaRPr lang="de-DE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BB7B3-BB96-4FBD-84B3-B3B5B2646CF1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>
          <a:xfrm>
            <a:off x="742950" y="981075"/>
            <a:ext cx="8420100" cy="771525"/>
          </a:xfrm>
        </p:spPr>
        <p:txBody>
          <a:bodyPr/>
          <a:lstStyle/>
          <a:p>
            <a:pPr eaLnBrk="1" hangingPunct="1"/>
            <a:r>
              <a:rPr lang="de-DE" smtClean="0"/>
              <a:t>Gambit scheme</a:t>
            </a:r>
          </a:p>
        </p:txBody>
      </p:sp>
      <p:pic>
        <p:nvPicPr>
          <p:cNvPr id="6" name="Grafik 5" descr="GAMBIT_scheme_tal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413" y="357188"/>
            <a:ext cx="5781675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602181" y="164094"/>
            <a:ext cx="24987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Map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operating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beamlines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at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BESSY</a:t>
            </a:r>
          </a:p>
        </p:txBody>
      </p:sp>
      <p:sp>
        <p:nvSpPr>
          <p:cNvPr id="4" name="Rechteck 3"/>
          <p:cNvSpPr/>
          <p:nvPr/>
        </p:nvSpPr>
        <p:spPr>
          <a:xfrm rot="3600000">
            <a:off x="5580857" y="4206081"/>
            <a:ext cx="214312" cy="231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863556" y="4456284"/>
            <a:ext cx="2297872" cy="92333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800" dirty="0">
                <a:solidFill>
                  <a:schemeClr val="tx2"/>
                </a:solidFill>
                <a:latin typeface="+mj-lt"/>
              </a:rPr>
              <a:t>GAMBIT</a:t>
            </a:r>
          </a:p>
          <a:p>
            <a:pPr algn="ctr"/>
            <a:r>
              <a:rPr lang="de-DE" sz="1800" dirty="0">
                <a:solidFill>
                  <a:schemeClr val="tx2"/>
                </a:solidFill>
                <a:latin typeface="+mj-lt"/>
              </a:rPr>
              <a:t>@ </a:t>
            </a:r>
            <a:r>
              <a:rPr lang="de-DE" sz="1800" dirty="0" err="1">
                <a:solidFill>
                  <a:schemeClr val="tx2"/>
                </a:solidFill>
                <a:latin typeface="+mj-lt"/>
              </a:rPr>
              <a:t>undulator</a:t>
            </a:r>
            <a:r>
              <a:rPr lang="de-DE" sz="18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tx2"/>
                </a:solidFill>
                <a:latin typeface="+mj-lt"/>
              </a:rPr>
              <a:t>beamline</a:t>
            </a:r>
            <a:endParaRPr lang="de-DE" sz="18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de-DE" sz="1800" dirty="0">
                <a:solidFill>
                  <a:schemeClr val="tx2"/>
                </a:solidFill>
                <a:latin typeface="+mj-lt"/>
              </a:rPr>
              <a:t>UE52-PGM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173413" y="4357688"/>
            <a:ext cx="2320925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GAMBIT @BESSY</a:t>
            </a:r>
          </a:p>
        </p:txBody>
      </p:sp>
      <p:pic>
        <p:nvPicPr>
          <p:cNvPr id="52227" name="Grafik 3" descr="IMAGE_1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1098550"/>
            <a:ext cx="7378700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GAMBIT  top </a:t>
            </a:r>
            <a:r>
              <a:rPr lang="de-DE" b="1" dirty="0" err="1" smtClean="0">
                <a:solidFill>
                  <a:schemeClr val="tx2"/>
                </a:solidFill>
              </a:rPr>
              <a:t>view</a:t>
            </a:r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4" name="Inhaltsplatzhalter 3" descr="IMAGE_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057" y="1600201"/>
            <a:ext cx="6537502" cy="4525963"/>
          </a:xfrm>
        </p:spPr>
      </p:pic>
      <p:sp>
        <p:nvSpPr>
          <p:cNvPr id="5" name="Textfeld 4"/>
          <p:cNvSpPr txBox="1"/>
          <p:nvPr/>
        </p:nvSpPr>
        <p:spPr>
          <a:xfrm>
            <a:off x="7505741" y="1000108"/>
            <a:ext cx="1935947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X-</a:t>
            </a:r>
            <a:r>
              <a:rPr lang="de-DE" sz="2000" b="1" dirty="0" err="1" smtClean="0"/>
              <a:t>ray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beamline</a:t>
            </a:r>
            <a:endParaRPr lang="de-DE" sz="2000" b="1" dirty="0"/>
          </a:p>
        </p:txBody>
      </p:sp>
      <p:cxnSp>
        <p:nvCxnSpPr>
          <p:cNvPr id="7" name="Gerade Verbindung mit Pfeil 6"/>
          <p:cNvCxnSpPr>
            <a:stCxn id="5" idx="1"/>
          </p:cNvCxnSpPr>
          <p:nvPr/>
        </p:nvCxnSpPr>
        <p:spPr>
          <a:xfrm rot="10800000" flipV="1">
            <a:off x="6886612" y="1200163"/>
            <a:ext cx="619129" cy="514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25104" y="2214554"/>
            <a:ext cx="158703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LVAP </a:t>
            </a:r>
            <a:r>
              <a:rPr lang="de-DE" sz="2000" b="1" dirty="0" err="1" smtClean="0"/>
              <a:t>source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19095" y="5357826"/>
            <a:ext cx="1363845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ESI </a:t>
            </a:r>
            <a:r>
              <a:rPr lang="de-DE" sz="2000" b="1" dirty="0" err="1" smtClean="0"/>
              <a:t>source</a:t>
            </a:r>
            <a:endParaRPr lang="de-DE" sz="2000" b="1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534640" y="3786190"/>
            <a:ext cx="130356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Ion </a:t>
            </a:r>
            <a:r>
              <a:rPr lang="de-DE" sz="2000" b="1" dirty="0" err="1" smtClean="0"/>
              <a:t>wedge</a:t>
            </a:r>
            <a:endParaRPr lang="de-DE" sz="2000" b="1" dirty="0" smtClean="0"/>
          </a:p>
        </p:txBody>
      </p:sp>
      <p:cxnSp>
        <p:nvCxnSpPr>
          <p:cNvPr id="13" name="Gerade Verbindung mit Pfeil 12"/>
          <p:cNvCxnSpPr>
            <a:stCxn id="9" idx="3"/>
          </p:cNvCxnSpPr>
          <p:nvPr/>
        </p:nvCxnSpPr>
        <p:spPr>
          <a:xfrm>
            <a:off x="2012136" y="2414610"/>
            <a:ext cx="1857388" cy="8715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3"/>
          </p:cNvCxnSpPr>
          <p:nvPr/>
        </p:nvCxnSpPr>
        <p:spPr>
          <a:xfrm flipV="1">
            <a:off x="1838202" y="3929067"/>
            <a:ext cx="2263495" cy="571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0" idx="3"/>
          </p:cNvCxnSpPr>
          <p:nvPr/>
        </p:nvCxnSpPr>
        <p:spPr>
          <a:xfrm flipV="1">
            <a:off x="1982940" y="4286257"/>
            <a:ext cx="2737887" cy="1271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417347" y="6286520"/>
            <a:ext cx="1545284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S. </a:t>
            </a:r>
            <a:r>
              <a:rPr lang="de-DE" sz="2000" b="1" dirty="0" err="1" smtClean="0"/>
              <a:t>Peredkov</a:t>
            </a:r>
            <a:endParaRPr lang="de-DE" sz="2000" b="1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7042562" y="6286520"/>
            <a:ext cx="122232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F.Menges</a:t>
            </a:r>
            <a:endParaRPr lang="de-DE" sz="2000" b="1" dirty="0" smtClean="0"/>
          </a:p>
        </p:txBody>
      </p:sp>
      <p:sp>
        <p:nvSpPr>
          <p:cNvPr id="24" name="Textfeld 23"/>
          <p:cNvSpPr txBox="1"/>
          <p:nvPr/>
        </p:nvSpPr>
        <p:spPr>
          <a:xfrm>
            <a:off x="8435603" y="6286520"/>
            <a:ext cx="117698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J. Meyer</a:t>
            </a:r>
          </a:p>
        </p:txBody>
      </p:sp>
      <p:cxnSp>
        <p:nvCxnSpPr>
          <p:cNvPr id="26" name="Gerade Verbindung mit Pfeil 25"/>
          <p:cNvCxnSpPr>
            <a:stCxn id="22" idx="0"/>
          </p:cNvCxnSpPr>
          <p:nvPr/>
        </p:nvCxnSpPr>
        <p:spPr>
          <a:xfrm rot="5400000" flipH="1" flipV="1">
            <a:off x="6125139" y="5136924"/>
            <a:ext cx="1214446" cy="10847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3" idx="0"/>
          </p:cNvCxnSpPr>
          <p:nvPr/>
        </p:nvCxnSpPr>
        <p:spPr>
          <a:xfrm rot="5400000" flipH="1" flipV="1">
            <a:off x="7026672" y="5341937"/>
            <a:ext cx="1571635" cy="3175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24" idx="0"/>
          </p:cNvCxnSpPr>
          <p:nvPr/>
        </p:nvCxnSpPr>
        <p:spPr>
          <a:xfrm rot="16200000" flipV="1">
            <a:off x="7839852" y="5102274"/>
            <a:ext cx="1857388" cy="511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Today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2789512" y="1751638"/>
            <a:ext cx="4851613" cy="2974271"/>
          </a:xfrm>
          <a:solidFill>
            <a:srgbClr val="FFFF99"/>
          </a:solidFill>
        </p:spPr>
        <p:txBody>
          <a:bodyPr/>
          <a:lstStyle/>
          <a:p>
            <a:r>
              <a:rPr lang="de-DE" sz="2000" dirty="0" err="1" smtClean="0"/>
              <a:t>Magnetism</a:t>
            </a:r>
            <a:r>
              <a:rPr lang="de-DE" sz="2000" dirty="0" smtClean="0"/>
              <a:t> in </a:t>
            </a:r>
            <a:r>
              <a:rPr lang="de-DE" sz="2000" dirty="0" err="1" smtClean="0"/>
              <a:t>transition</a:t>
            </a:r>
            <a:r>
              <a:rPr lang="de-DE" sz="2000" dirty="0" smtClean="0"/>
              <a:t> </a:t>
            </a:r>
            <a:r>
              <a:rPr lang="de-DE" sz="2000" dirty="0" err="1" smtClean="0"/>
              <a:t>metal</a:t>
            </a:r>
            <a:r>
              <a:rPr lang="de-DE" sz="2000" dirty="0" smtClean="0"/>
              <a:t> </a:t>
            </a:r>
            <a:r>
              <a:rPr lang="de-DE" sz="2000" dirty="0" err="1" smtClean="0"/>
              <a:t>clusters</a:t>
            </a:r>
            <a:endParaRPr lang="de-DE" sz="2000" dirty="0" smtClean="0"/>
          </a:p>
          <a:p>
            <a:r>
              <a:rPr lang="de-DE" sz="2000" dirty="0" smtClean="0"/>
              <a:t>The XMCD </a:t>
            </a:r>
            <a:r>
              <a:rPr lang="de-DE" sz="2000" dirty="0" err="1" smtClean="0"/>
              <a:t>effect</a:t>
            </a:r>
            <a:endParaRPr lang="de-DE" sz="2000" dirty="0" smtClean="0"/>
          </a:p>
          <a:p>
            <a:r>
              <a:rPr lang="de-DE" sz="2000" dirty="0" smtClean="0"/>
              <a:t>The GAMBIT </a:t>
            </a:r>
            <a:r>
              <a:rPr lang="de-DE" sz="2000" dirty="0" err="1" smtClean="0"/>
              <a:t>concept</a:t>
            </a:r>
            <a:r>
              <a:rPr lang="de-DE" sz="2000" dirty="0" smtClean="0"/>
              <a:t> @ BESSY</a:t>
            </a:r>
          </a:p>
          <a:p>
            <a:r>
              <a:rPr lang="de-DE" sz="2000" dirty="0" err="1" smtClean="0"/>
              <a:t>Get</a:t>
            </a:r>
            <a:r>
              <a:rPr lang="de-DE" sz="2000" dirty="0" smtClean="0"/>
              <a:t> </a:t>
            </a:r>
            <a:r>
              <a:rPr lang="de-DE" sz="2000" dirty="0" err="1" smtClean="0"/>
              <a:t>cold</a:t>
            </a:r>
            <a:r>
              <a:rPr lang="de-DE" sz="2000" dirty="0" smtClean="0"/>
              <a:t>!</a:t>
            </a:r>
          </a:p>
          <a:p>
            <a:r>
              <a:rPr lang="de-DE" sz="2000" dirty="0" smtClean="0"/>
              <a:t>Data!!!</a:t>
            </a:r>
          </a:p>
          <a:p>
            <a:r>
              <a:rPr lang="de-DE" sz="2000" dirty="0" smtClean="0"/>
              <a:t>Outlook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summary</a:t>
            </a:r>
            <a:endParaRPr lang="de-DE" sz="2000" dirty="0" smtClean="0"/>
          </a:p>
          <a:p>
            <a:r>
              <a:rPr lang="de-DE" sz="2000" dirty="0" err="1" smtClean="0"/>
              <a:t>Thanks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….</a:t>
            </a:r>
          </a:p>
          <a:p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642938"/>
            <a:ext cx="32305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188" y="3000375"/>
            <a:ext cx="62230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4024313" y="1528763"/>
            <a:ext cx="54435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X-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ray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beamprofile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at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location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ion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trap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ig1_V13_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615" y="986692"/>
            <a:ext cx="6230770" cy="4884616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95300" y="260708"/>
            <a:ext cx="8915400" cy="6524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Spectra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clusters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their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isolation</a:t>
            </a:r>
            <a:endParaRPr kumimoji="0" lang="de-DE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68553" y="260710"/>
            <a:ext cx="4203448" cy="816650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X-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ray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-a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bsorption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-s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pectra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(XAS)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(</a:t>
            </a:r>
            <a:r>
              <a:rPr lang="de-DE" sz="2000" b="1" noProof="0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by</a:t>
            </a:r>
            <a:r>
              <a:rPr lang="de-DE" sz="2000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noProof="0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detection</a:t>
            </a:r>
            <a:r>
              <a:rPr lang="de-DE" sz="2000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noProof="0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2000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noProof="0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onic</a:t>
            </a:r>
            <a:r>
              <a:rPr kumimoji="0" lang="de-DE" sz="2000" b="1" i="0" u="none" strike="noStrike" kern="120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de-DE" sz="20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ragments</a:t>
            </a:r>
            <a:r>
              <a:rPr lang="de-DE" sz="20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)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3910" y="1224863"/>
            <a:ext cx="5755566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hν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(510 – 570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eV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–&gt; V</a:t>
            </a:r>
            <a:r>
              <a:rPr lang="en-US" sz="1800" baseline="-25000" dirty="0" smtClean="0">
                <a:solidFill>
                  <a:prstClr val="black"/>
                </a:solidFill>
                <a:latin typeface="Calibri"/>
              </a:rPr>
              <a:t>13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</a:rPr>
              <a:t>++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(+ e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) ––&gt; V</a:t>
            </a:r>
            <a:r>
              <a:rPr lang="en-US" sz="18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+ V</a:t>
            </a:r>
            <a:r>
              <a:rPr lang="en-US" sz="1800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“asymmetric fission”</a:t>
            </a:r>
          </a:p>
          <a:p>
            <a:pPr lvl="0" algn="just" eaLnBrk="0" hangingPunct="0"/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–&gt; V</a:t>
            </a:r>
            <a:r>
              <a:rPr lang="en-US" sz="18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13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++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(+ e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) ––&gt; V</a:t>
            </a:r>
            <a:r>
              <a:rPr lang="en-US" sz="18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+ V</a:t>
            </a:r>
            <a:r>
              <a:rPr lang="en-US" sz="18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11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	  “asymmetric fission”</a:t>
            </a:r>
          </a:p>
          <a:p>
            <a:pPr algn="just"/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–&gt; V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++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(+ e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––&gt; V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V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800" dirty="0" smtClean="0">
                <a:solidFill>
                  <a:prstClr val="black"/>
                </a:solidFill>
                <a:latin typeface="+mj-lt"/>
              </a:rPr>
              <a:t> 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“asymmetric fission”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/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–&gt; V</a:t>
            </a:r>
            <a:r>
              <a:rPr lang="en-US" sz="18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13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++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(+ e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) ––&gt; V</a:t>
            </a:r>
            <a:r>
              <a:rPr lang="en-US" sz="18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+ V</a:t>
            </a:r>
            <a:r>
              <a:rPr lang="en-US" sz="18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9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	  “asymmetric fission“</a:t>
            </a:r>
          </a:p>
          <a:p>
            <a:pPr lvl="0" algn="just" eaLnBrk="0" hangingPunct="0"/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–&gt; V</a:t>
            </a:r>
            <a:r>
              <a:rPr lang="en-US" sz="18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13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++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(+ e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) ––&gt; V</a:t>
            </a:r>
            <a:r>
              <a:rPr lang="en-US" sz="18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+ V</a:t>
            </a:r>
            <a:r>
              <a:rPr lang="en-US" sz="18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8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	  (almost)“symmetric fission“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–&gt; V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++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(+ e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––&gt; V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V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  “symmetric fission“</a:t>
            </a:r>
          </a:p>
          <a:p>
            <a:pPr algn="just" eaLnBrk="0" hangingPunct="0"/>
            <a:endParaRPr lang="de-DE" sz="1800" dirty="0" smtClean="0">
              <a:latin typeface="+mj-lt"/>
            </a:endParaRPr>
          </a:p>
          <a:p>
            <a:pPr algn="just" eaLnBrk="0" hangingPunct="0"/>
            <a:r>
              <a:rPr lang="de-DE" sz="1800" dirty="0" smtClean="0">
                <a:latin typeface="+mj-lt"/>
              </a:rPr>
              <a:t>–&gt; (V</a:t>
            </a:r>
            <a:r>
              <a:rPr lang="de-DE" sz="1800" baseline="-25000" dirty="0" smtClean="0">
                <a:latin typeface="+mj-lt"/>
              </a:rPr>
              <a:t>13</a:t>
            </a:r>
            <a:r>
              <a:rPr lang="de-DE" sz="1800" baseline="30000" dirty="0" smtClean="0">
                <a:latin typeface="+mj-lt"/>
              </a:rPr>
              <a:t>+++</a:t>
            </a:r>
            <a:r>
              <a:rPr lang="de-DE" sz="1800" dirty="0" smtClean="0">
                <a:latin typeface="+mj-lt"/>
              </a:rPr>
              <a:t>)</a:t>
            </a:r>
            <a:r>
              <a:rPr lang="de-DE" sz="1800" baseline="30000" dirty="0" smtClean="0">
                <a:latin typeface="+mj-lt"/>
              </a:rPr>
              <a:t>*</a:t>
            </a:r>
            <a:r>
              <a:rPr lang="de-DE" sz="1800" dirty="0" smtClean="0">
                <a:latin typeface="+mj-lt"/>
              </a:rPr>
              <a:t> (+ </a:t>
            </a:r>
            <a:r>
              <a:rPr lang="de-DE" sz="1800" dirty="0" err="1" smtClean="0">
                <a:latin typeface="+mj-lt"/>
              </a:rPr>
              <a:t>direct</a:t>
            </a:r>
            <a:r>
              <a:rPr lang="de-DE" sz="1800" dirty="0" smtClean="0">
                <a:latin typeface="+mj-lt"/>
              </a:rPr>
              <a:t> e</a:t>
            </a:r>
            <a:r>
              <a:rPr lang="de-DE" sz="1800" baseline="30000" dirty="0" smtClean="0">
                <a:latin typeface="+mj-lt"/>
              </a:rPr>
              <a:t>-</a:t>
            </a:r>
            <a:r>
              <a:rPr lang="de-DE" sz="1800" dirty="0" smtClean="0">
                <a:latin typeface="+mj-lt"/>
              </a:rPr>
              <a:t> + </a:t>
            </a:r>
            <a:r>
              <a:rPr lang="de-DE" sz="1800" dirty="0" err="1" smtClean="0">
                <a:latin typeface="+mj-lt"/>
              </a:rPr>
              <a:t>Auger</a:t>
            </a:r>
            <a:r>
              <a:rPr lang="de-DE" sz="1800" dirty="0" smtClean="0">
                <a:latin typeface="+mj-lt"/>
              </a:rPr>
              <a:t> e</a:t>
            </a:r>
            <a:r>
              <a:rPr lang="de-DE" sz="1800" baseline="30000" dirty="0" smtClean="0">
                <a:latin typeface="+mj-lt"/>
              </a:rPr>
              <a:t>-</a:t>
            </a:r>
            <a:r>
              <a:rPr lang="de-DE" sz="1800" dirty="0" smtClean="0">
                <a:latin typeface="+mj-lt"/>
              </a:rPr>
              <a:t>) ––&gt; </a:t>
            </a:r>
            <a:r>
              <a:rPr lang="de-DE" sz="1800" dirty="0" err="1" smtClean="0">
                <a:latin typeface="+mj-lt"/>
              </a:rPr>
              <a:t>V</a:t>
            </a:r>
            <a:r>
              <a:rPr lang="de-DE" sz="1800" baseline="-25000" dirty="0" err="1" smtClean="0">
                <a:latin typeface="+mj-lt"/>
              </a:rPr>
              <a:t>n</a:t>
            </a:r>
            <a:r>
              <a:rPr lang="de-DE" sz="1800" baseline="30000" dirty="0" smtClean="0">
                <a:latin typeface="+mj-lt"/>
              </a:rPr>
              <a:t>+</a:t>
            </a:r>
            <a:r>
              <a:rPr lang="de-DE" sz="1800" dirty="0" smtClean="0">
                <a:latin typeface="+mj-lt"/>
              </a:rPr>
              <a:t> + </a:t>
            </a:r>
            <a:r>
              <a:rPr lang="de-DE" sz="1800" dirty="0" err="1" smtClean="0">
                <a:latin typeface="+mj-lt"/>
              </a:rPr>
              <a:t>V</a:t>
            </a:r>
            <a:r>
              <a:rPr lang="de-DE" sz="1800" baseline="-25000" dirty="0" err="1" smtClean="0">
                <a:latin typeface="+mj-lt"/>
              </a:rPr>
              <a:t>m</a:t>
            </a:r>
            <a:r>
              <a:rPr lang="de-DE" sz="1800" baseline="30000" dirty="0" smtClean="0">
                <a:latin typeface="+mj-lt"/>
              </a:rPr>
              <a:t>+</a:t>
            </a:r>
            <a:r>
              <a:rPr lang="de-DE" sz="1800" dirty="0" smtClean="0">
                <a:latin typeface="+mj-lt"/>
              </a:rPr>
              <a:t> + </a:t>
            </a:r>
            <a:r>
              <a:rPr lang="de-DE" sz="1800" dirty="0" err="1" smtClean="0">
                <a:latin typeface="+mj-lt"/>
              </a:rPr>
              <a:t>V</a:t>
            </a:r>
            <a:r>
              <a:rPr lang="de-DE" sz="1800" baseline="-25000" dirty="0" err="1" smtClean="0">
                <a:latin typeface="+mj-lt"/>
              </a:rPr>
              <a:t>l</a:t>
            </a:r>
            <a:r>
              <a:rPr lang="de-DE" sz="1800" baseline="30000" dirty="0" smtClean="0">
                <a:latin typeface="+mj-lt"/>
              </a:rPr>
              <a:t>+</a:t>
            </a:r>
            <a:endParaRPr lang="de-DE" sz="1800" dirty="0" smtClean="0">
              <a:latin typeface="+mj-lt"/>
            </a:endParaRPr>
          </a:p>
          <a:p>
            <a:pPr algn="just" eaLnBrk="0" hangingPunct="0"/>
            <a:r>
              <a:rPr lang="de-DE" sz="1800" dirty="0" smtClean="0">
                <a:latin typeface="+mj-lt"/>
              </a:rPr>
              <a:t>   “</a:t>
            </a:r>
            <a:r>
              <a:rPr lang="de-DE" sz="1800" dirty="0" err="1" smtClean="0">
                <a:latin typeface="+mj-lt"/>
              </a:rPr>
              <a:t>triple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fragmentation</a:t>
            </a:r>
            <a:r>
              <a:rPr lang="de-DE" sz="1800" dirty="0" smtClean="0">
                <a:latin typeface="+mj-lt"/>
              </a:rPr>
              <a:t>”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(</a:t>
            </a:r>
            <a:r>
              <a:rPr lang="en-US" sz="1800" dirty="0" err="1" smtClean="0">
                <a:latin typeface="Calibri"/>
                <a:ea typeface="Calibri"/>
                <a:cs typeface="Times New Roman"/>
              </a:rPr>
              <a:t>n,m,l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) = (3,5,5) , (3,4,6) , (4,4,5)</a:t>
            </a:r>
            <a:endParaRPr lang="de-DE" sz="1800" dirty="0" smtClean="0">
              <a:latin typeface="+mj-lt"/>
            </a:endParaRPr>
          </a:p>
          <a:p>
            <a:pPr algn="just" eaLnBrk="0" hangingPunct="0"/>
            <a:endParaRPr lang="en-US" sz="1800" dirty="0" smtClean="0">
              <a:latin typeface="+mj-lt"/>
            </a:endParaRPr>
          </a:p>
          <a:p>
            <a:pPr algn="just" eaLnBrk="0" hangingPunct="0"/>
            <a:r>
              <a:rPr lang="en-US" sz="1800" dirty="0" smtClean="0">
                <a:latin typeface="+mj-lt"/>
              </a:rPr>
              <a:t>–&gt; (V</a:t>
            </a:r>
            <a:r>
              <a:rPr lang="en-US" sz="1800" baseline="-25000" dirty="0" smtClean="0">
                <a:latin typeface="+mj-lt"/>
              </a:rPr>
              <a:t>13</a:t>
            </a:r>
            <a:r>
              <a:rPr lang="en-US" sz="1800" baseline="30000" dirty="0" smtClean="0">
                <a:latin typeface="+mj-lt"/>
              </a:rPr>
              <a:t>+++</a:t>
            </a:r>
            <a:r>
              <a:rPr lang="en-US" sz="1800" dirty="0" smtClean="0">
                <a:latin typeface="+mj-lt"/>
              </a:rPr>
              <a:t>)</a:t>
            </a:r>
            <a:r>
              <a:rPr lang="en-US" sz="1800" baseline="30000" dirty="0" smtClean="0">
                <a:latin typeface="+mj-lt"/>
              </a:rPr>
              <a:t>*</a:t>
            </a:r>
            <a:r>
              <a:rPr lang="en-US" sz="1800" dirty="0" smtClean="0">
                <a:latin typeface="+mj-lt"/>
              </a:rPr>
              <a:t> (+ direct e</a:t>
            </a:r>
            <a:r>
              <a:rPr lang="en-US" sz="1800" baseline="30000" dirty="0" smtClean="0">
                <a:latin typeface="+mj-lt"/>
              </a:rPr>
              <a:t>-</a:t>
            </a:r>
            <a:r>
              <a:rPr lang="en-US" sz="1800" dirty="0" smtClean="0">
                <a:latin typeface="+mj-lt"/>
              </a:rPr>
              <a:t> + Auger e</a:t>
            </a:r>
            <a:r>
              <a:rPr lang="en-US" sz="1800" baseline="30000" dirty="0" smtClean="0">
                <a:latin typeface="+mj-lt"/>
              </a:rPr>
              <a:t>-</a:t>
            </a:r>
            <a:r>
              <a:rPr lang="en-US" sz="1800" dirty="0" smtClean="0">
                <a:latin typeface="+mj-lt"/>
              </a:rPr>
              <a:t>) ––&gt; V</a:t>
            </a:r>
            <a:r>
              <a:rPr lang="en-US" sz="1800" baseline="-25000" dirty="0" smtClean="0">
                <a:latin typeface="+mj-lt"/>
              </a:rPr>
              <a:t>11</a:t>
            </a:r>
            <a:r>
              <a:rPr lang="en-US" sz="1800" baseline="30000" dirty="0" smtClean="0">
                <a:latin typeface="+mj-lt"/>
              </a:rPr>
              <a:t>++</a:t>
            </a:r>
            <a:r>
              <a:rPr lang="en-US" sz="1800" dirty="0" smtClean="0">
                <a:latin typeface="+mj-lt"/>
              </a:rPr>
              <a:t> + V</a:t>
            </a:r>
            <a:r>
              <a:rPr lang="en-US" sz="1800" baseline="-25000" dirty="0" smtClean="0">
                <a:latin typeface="+mj-lt"/>
              </a:rPr>
              <a:t>2</a:t>
            </a:r>
            <a:r>
              <a:rPr lang="en-US" sz="1800" baseline="30000" dirty="0" smtClean="0">
                <a:latin typeface="+mj-lt"/>
              </a:rPr>
              <a:t>+</a:t>
            </a:r>
            <a:r>
              <a:rPr lang="en-US" sz="1800" dirty="0" smtClean="0">
                <a:latin typeface="+mj-lt"/>
              </a:rPr>
              <a:t> 	     			  “asymmetric charging”</a:t>
            </a:r>
            <a:endParaRPr lang="de-DE" sz="1800" dirty="0" smtClean="0">
              <a:latin typeface="+mj-lt"/>
            </a:endParaRPr>
          </a:p>
        </p:txBody>
      </p:sp>
      <p:pic>
        <p:nvPicPr>
          <p:cNvPr id="5" name="Grafik 4" descr="2009_12_V13_XAS_Vergleich_Fragment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1"/>
          <a:stretch>
            <a:fillRect/>
          </a:stretch>
        </p:blipFill>
        <p:spPr>
          <a:xfrm>
            <a:off x="5820508" y="501142"/>
            <a:ext cx="4134436" cy="6339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ig3_V13_XA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391" y="861237"/>
            <a:ext cx="6698511" cy="5773479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95300" y="260708"/>
            <a:ext cx="8915400" cy="6524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Total XAS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spectrum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V</a:t>
            </a:r>
            <a:r>
              <a:rPr lang="de-DE" b="1" baseline="-2500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13</a:t>
            </a:r>
            <a:r>
              <a:rPr lang="de-DE" b="1" baseline="3000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+</a:t>
            </a:r>
            <a:endParaRPr kumimoji="0" lang="de-DE" b="1" i="0" u="none" strike="noStrike" kern="1200" cap="none" spc="0" normalizeH="0" baseline="3000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25925" y="1523421"/>
            <a:ext cx="5463805" cy="5153259"/>
            <a:chOff x="325925" y="1523421"/>
            <a:chExt cx="5463805" cy="5153259"/>
          </a:xfrm>
        </p:grpSpPr>
        <p:pic>
          <p:nvPicPr>
            <p:cNvPr id="3" name="Grafik 2" descr="Vabadium_bulk_XPS_spectrum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8425"/>
            <a:stretch>
              <a:fillRect/>
            </a:stretch>
          </p:blipFill>
          <p:spPr>
            <a:xfrm>
              <a:off x="2225687" y="1523421"/>
              <a:ext cx="3564043" cy="4873412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382772" y="6368903"/>
              <a:ext cx="3302443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j-lt"/>
                </a:rPr>
                <a:t>M. </a:t>
              </a:r>
              <a:r>
                <a:rPr lang="de-DE" sz="1400" dirty="0" err="1" smtClean="0">
                  <a:latin typeface="+mj-lt"/>
                </a:rPr>
                <a:t>Shen</a:t>
              </a:r>
              <a:r>
                <a:rPr lang="de-DE" sz="1400" dirty="0" smtClean="0">
                  <a:latin typeface="+mj-lt"/>
                </a:rPr>
                <a:t>, </a:t>
              </a:r>
              <a:r>
                <a:rPr lang="de-DE" sz="1400" i="1" dirty="0" smtClean="0">
                  <a:latin typeface="+mj-lt"/>
                </a:rPr>
                <a:t>J. Phys. Chem. </a:t>
              </a:r>
              <a:r>
                <a:rPr lang="de-DE" sz="1400" b="1" i="1" dirty="0" smtClean="0">
                  <a:latin typeface="+mj-lt"/>
                </a:rPr>
                <a:t>C 111</a:t>
              </a:r>
              <a:r>
                <a:rPr lang="de-DE" sz="1400" i="1" dirty="0" smtClean="0">
                  <a:latin typeface="+mj-lt"/>
                </a:rPr>
                <a:t>, 6033 (2007)</a:t>
              </a:r>
              <a:endParaRPr lang="de-DE" sz="1400" dirty="0">
                <a:latin typeface="+mj-lt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25925" y="5477347"/>
              <a:ext cx="1783532" cy="70788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+mj-lt"/>
                </a:rPr>
                <a:t>XPS </a:t>
              </a:r>
              <a:r>
                <a:rPr lang="de-DE" sz="2000" dirty="0" err="1" smtClean="0">
                  <a:latin typeface="+mj-lt"/>
                </a:rPr>
                <a:t>of</a:t>
              </a:r>
              <a:endParaRPr lang="de-DE" sz="2000" dirty="0" smtClean="0">
                <a:latin typeface="+mj-lt"/>
              </a:endParaRPr>
            </a:p>
            <a:p>
              <a:r>
                <a:rPr lang="de-DE" sz="2000" dirty="0" err="1" smtClean="0">
                  <a:latin typeface="+mj-lt"/>
                </a:rPr>
                <a:t>bulk</a:t>
              </a:r>
              <a:r>
                <a:rPr lang="de-DE" sz="2000" dirty="0" smtClean="0">
                  <a:latin typeface="+mj-lt"/>
                </a:rPr>
                <a:t> Vanadium</a:t>
              </a:r>
              <a:endParaRPr lang="de-DE" sz="2000" dirty="0">
                <a:latin typeface="+mj-lt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34979" y="1758944"/>
            <a:ext cx="7868970" cy="4093859"/>
            <a:chOff x="334979" y="1758944"/>
            <a:chExt cx="7868970" cy="4093859"/>
          </a:xfrm>
        </p:grpSpPr>
        <p:pic>
          <p:nvPicPr>
            <p:cNvPr id="6" name="Grafik 5" descr="FEFF_naked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9190"/>
            <a:stretch>
              <a:fillRect/>
            </a:stretch>
          </p:blipFill>
          <p:spPr>
            <a:xfrm>
              <a:off x="2607267" y="1758944"/>
              <a:ext cx="5596682" cy="4093859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334979" y="4689695"/>
              <a:ext cx="1974580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2000" b="1" dirty="0" err="1" smtClean="0">
                  <a:solidFill>
                    <a:schemeClr val="accent1"/>
                  </a:solidFill>
                  <a:latin typeface="+mj-lt"/>
                </a:rPr>
                <a:t>Relativistic</a:t>
              </a:r>
              <a:endParaRPr lang="de-DE" sz="2000" b="1" dirty="0" smtClean="0">
                <a:solidFill>
                  <a:schemeClr val="accent1"/>
                </a:solidFill>
                <a:latin typeface="+mj-lt"/>
              </a:endParaRPr>
            </a:p>
            <a:p>
              <a:r>
                <a:rPr lang="de-DE" sz="2000" b="1" dirty="0" smtClean="0">
                  <a:solidFill>
                    <a:schemeClr val="accent1"/>
                  </a:solidFill>
                  <a:latin typeface="+mj-lt"/>
                </a:rPr>
                <a:t>FEFF </a:t>
              </a:r>
              <a:r>
                <a:rPr lang="de-DE" sz="2000" b="1" dirty="0" err="1" smtClean="0">
                  <a:solidFill>
                    <a:schemeClr val="accent1"/>
                  </a:solidFill>
                  <a:latin typeface="+mj-lt"/>
                </a:rPr>
                <a:t>calculations</a:t>
              </a:r>
              <a:endParaRPr lang="de-DE" sz="20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639298" y="1257044"/>
            <a:ext cx="6627404" cy="4769231"/>
            <a:chOff x="1639298" y="1044384"/>
            <a:chExt cx="6627404" cy="4769231"/>
          </a:xfrm>
        </p:grpSpPr>
        <p:pic>
          <p:nvPicPr>
            <p:cNvPr id="2" name="Grafik 1" descr="fig7_Nb13_XA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39298" y="1044384"/>
              <a:ext cx="6627404" cy="4769231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5984341" y="4680642"/>
              <a:ext cx="1883120" cy="516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Grafik 4" descr="fig7_Nb13_X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298" y="1264816"/>
            <a:ext cx="6627404" cy="476923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95300" y="260708"/>
            <a:ext cx="8915400" cy="6524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Total XAS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spectrum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Nb</a:t>
            </a:r>
            <a:r>
              <a:rPr lang="de-DE" b="1" baseline="-2500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13</a:t>
            </a:r>
            <a:r>
              <a:rPr lang="de-DE" b="1" baseline="3000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+</a:t>
            </a:r>
            <a:endParaRPr kumimoji="0" lang="de-DE" b="1" i="0" u="none" strike="noStrike" kern="1200" cap="none" spc="0" normalizeH="0" baseline="3000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ig6_Nb11_cros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1461" y="1403759"/>
            <a:ext cx="5423077" cy="4050481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95300" y="260708"/>
            <a:ext cx="8915400" cy="6524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Tomography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ion</a:t>
            </a:r>
            <a:r>
              <a:rPr lang="de-DE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cloud</a:t>
            </a:r>
            <a:endParaRPr kumimoji="0" lang="de-DE" b="1" i="0" u="none" strike="noStrike" kern="1200" cap="none" spc="0" normalizeH="0" baseline="3000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09_12_Co17_XAS_Spektrum_pos_neg_Dec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149" y="981752"/>
            <a:ext cx="7563702" cy="50000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95300" y="260708"/>
            <a:ext cx="8915400" cy="6524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XAS </a:t>
            </a:r>
            <a:r>
              <a:rPr lang="de-DE" b="1" noProof="0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de-DE" b="1" noProof="0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or</a:t>
            </a:r>
            <a:r>
              <a:rPr lang="de-DE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XMCD ??</a:t>
            </a:r>
            <a:endParaRPr kumimoji="0" lang="de-DE" b="1" i="0" u="none" strike="noStrike" kern="1200" cap="none" spc="0" normalizeH="0" baseline="3000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95300" y="260708"/>
            <a:ext cx="8915400" cy="6524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XAS </a:t>
            </a:r>
            <a:r>
              <a:rPr lang="de-DE" b="1" noProof="0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de-DE" b="1" noProof="0" dirty="0" err="1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or</a:t>
            </a:r>
            <a:r>
              <a:rPr lang="de-DE" b="1" noProof="0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XMCD ??</a:t>
            </a:r>
            <a:endParaRPr kumimoji="0" lang="de-DE" b="1" i="0" u="none" strike="noStrike" kern="1200" cap="none" spc="0" normalizeH="0" baseline="3000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2009_12_Co17_XAS_Spektrum_pos_neg_Dec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149" y="972960"/>
            <a:ext cx="7563702" cy="500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21103749">
            <a:off x="4413739" y="2910252"/>
            <a:ext cx="1871859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+mj-lt"/>
              </a:rPr>
              <a:t>300 Kelvin !!!</a:t>
            </a:r>
            <a:endParaRPr lang="de-DE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038884" y="180756"/>
            <a:ext cx="6104676" cy="55289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switch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XAS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XMCD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Grafik 4" descr="S_and_L_orientation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682" y="1766655"/>
            <a:ext cx="3124636" cy="3324689"/>
          </a:xfrm>
          <a:prstGeom prst="rect">
            <a:avLst/>
          </a:prstGeom>
        </p:spPr>
      </p:pic>
      <p:pic>
        <p:nvPicPr>
          <p:cNvPr id="6" name="Grafik 5" descr="S_and_L_orientation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6312" y="1766655"/>
            <a:ext cx="3496163" cy="3324689"/>
          </a:xfrm>
          <a:prstGeom prst="rect">
            <a:avLst/>
          </a:prstGeom>
        </p:spPr>
      </p:pic>
      <p:pic>
        <p:nvPicPr>
          <p:cNvPr id="7" name="Grafik 6" descr="S_and_L_orient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6883" y="1766655"/>
            <a:ext cx="3791479" cy="332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721395" y="2732567"/>
            <a:ext cx="293458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tx2"/>
                </a:solidFill>
                <a:latin typeface="+mj-lt"/>
              </a:rPr>
              <a:t>Get</a:t>
            </a:r>
            <a:r>
              <a:rPr lang="de-DE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  <a:latin typeface="+mj-lt"/>
              </a:rPr>
              <a:t>cold</a:t>
            </a:r>
            <a:r>
              <a:rPr lang="de-DE" sz="2800" b="1" dirty="0" smtClean="0">
                <a:solidFill>
                  <a:schemeClr val="tx2"/>
                </a:solidFill>
                <a:latin typeface="+mj-lt"/>
              </a:rPr>
              <a:t>!</a:t>
            </a:r>
            <a:endParaRPr lang="de-DE" sz="28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3" descr="Cluster_Surface_Chem_3pages_Seite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6D5D7-59FC-47EB-9FB5-0CFDC1645BDA}" type="slidenum">
              <a:rPr lang="de-DE"/>
              <a:pPr>
                <a:defRPr/>
              </a:pPr>
              <a:t>30</a:t>
            </a:fld>
            <a:endParaRPr lang="de-DE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1600200" y="2349500"/>
            <a:ext cx="366236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dirty="0" err="1" smtClean="0"/>
              <a:t>How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orient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magnetic</a:t>
            </a:r>
            <a:r>
              <a:rPr lang="de-DE" sz="4000" dirty="0" smtClean="0"/>
              <a:t> </a:t>
            </a:r>
            <a:r>
              <a:rPr lang="de-DE" sz="4000" dirty="0" err="1" smtClean="0"/>
              <a:t>moments</a:t>
            </a:r>
            <a:endParaRPr lang="de-DE" sz="4000" dirty="0" smtClean="0"/>
          </a:p>
        </p:txBody>
      </p:sp>
      <p:pic>
        <p:nvPicPr>
          <p:cNvPr id="55300" name="Picture 4" descr="S3C_Seite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0525" y="0"/>
            <a:ext cx="1056957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ad 4"/>
          <p:cNvSpPr/>
          <p:nvPr/>
        </p:nvSpPr>
        <p:spPr>
          <a:xfrm>
            <a:off x="2166938" y="1428750"/>
            <a:ext cx="231775" cy="214313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429500" y="1285875"/>
            <a:ext cx="1933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</a:rPr>
              <a:t>T = 0.37 Kelvin</a:t>
            </a:r>
          </a:p>
          <a:p>
            <a:r>
              <a:rPr lang="de-DE" sz="2000" b="1">
                <a:solidFill>
                  <a:srgbClr val="FF0000"/>
                </a:solidFill>
              </a:rPr>
              <a:t>would be great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36574-E20A-4E43-835D-895D70AF1205}" type="slidenum">
              <a:rPr lang="de-DE"/>
              <a:pPr>
                <a:defRPr/>
              </a:pPr>
              <a:t>31</a:t>
            </a:fld>
            <a:endParaRPr lang="de-DE"/>
          </a:p>
        </p:txBody>
      </p:sp>
      <p:pic>
        <p:nvPicPr>
          <p:cNvPr id="56323" name="Picture 2" descr="KühlungPoster5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51" r="24722" b="2921"/>
          <a:stretch>
            <a:fillRect/>
          </a:stretch>
        </p:blipFill>
        <p:spPr bwMode="auto">
          <a:xfrm rot="168496">
            <a:off x="261834" y="836260"/>
            <a:ext cx="5915341" cy="582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163"/>
            <a:ext cx="8420100" cy="1066800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A </a:t>
            </a: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novel</a:t>
            </a:r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concept</a:t>
            </a:r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for</a:t>
            </a:r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the</a:t>
            </a:r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storage</a:t>
            </a:r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of</a:t>
            </a:r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cold</a:t>
            </a:r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ions</a:t>
            </a:r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 (20 K) </a:t>
            </a:r>
            <a:br>
              <a:rPr lang="de-DE" sz="2000" dirty="0" smtClean="0">
                <a:solidFill>
                  <a:srgbClr val="336699"/>
                </a:solidFill>
                <a:latin typeface="Arial" charset="0"/>
              </a:rPr>
            </a:b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within</a:t>
            </a:r>
            <a:r>
              <a:rPr lang="de-DE" sz="2000" dirty="0" smtClean="0">
                <a:solidFill>
                  <a:srgbClr val="336699"/>
                </a:solidFill>
                <a:latin typeface="Arial" charset="0"/>
              </a:rPr>
              <a:t> an FT-ICR </a:t>
            </a:r>
            <a:r>
              <a:rPr lang="de-DE" sz="2000" dirty="0" err="1" smtClean="0">
                <a:solidFill>
                  <a:srgbClr val="336699"/>
                </a:solidFill>
                <a:latin typeface="Arial" charset="0"/>
              </a:rPr>
              <a:t>spectrometer</a:t>
            </a:r>
            <a:endParaRPr lang="de-DE" sz="2000" dirty="0" smtClean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6438900" y="1752600"/>
            <a:ext cx="32736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>
                <a:latin typeface="Arial" charset="0"/>
              </a:rPr>
              <a:t>100 K   Ron Heeren</a:t>
            </a:r>
          </a:p>
          <a:p>
            <a:r>
              <a:rPr lang="de-DE" sz="1800" b="1" dirty="0">
                <a:latin typeface="Arial" charset="0"/>
              </a:rPr>
              <a:t>100 K   Martin Beyer</a:t>
            </a:r>
          </a:p>
          <a:p>
            <a:r>
              <a:rPr lang="de-DE" sz="1800" b="1" dirty="0">
                <a:latin typeface="Arial" charset="0"/>
              </a:rPr>
              <a:t>100 K   Evan Williams</a:t>
            </a:r>
          </a:p>
          <a:p>
            <a:r>
              <a:rPr lang="de-DE" sz="1800" b="1" dirty="0">
                <a:latin typeface="Arial" charset="0"/>
              </a:rPr>
              <a:t>30 K     Christine </a:t>
            </a:r>
            <a:r>
              <a:rPr lang="de-DE" sz="1800" b="1" dirty="0" err="1">
                <a:latin typeface="Arial" charset="0"/>
              </a:rPr>
              <a:t>Joblin</a:t>
            </a:r>
            <a:endParaRPr lang="de-DE" sz="1800" b="1" dirty="0">
              <a:latin typeface="Arial" charset="0"/>
            </a:endParaRPr>
          </a:p>
          <a:p>
            <a:r>
              <a:rPr lang="de-DE" sz="2000" b="1" dirty="0" smtClean="0">
                <a:solidFill>
                  <a:schemeClr val="tx2"/>
                </a:solidFill>
                <a:latin typeface="Arial" charset="0"/>
              </a:rPr>
              <a:t>16 K    FRITZ prototype</a:t>
            </a:r>
          </a:p>
          <a:p>
            <a:r>
              <a:rPr lang="de-DE" sz="2000" b="1" dirty="0" smtClean="0">
                <a:solidFill>
                  <a:schemeClr val="tx2"/>
                </a:solidFill>
                <a:latin typeface="Arial" charset="0"/>
              </a:rPr>
              <a:t>16 </a:t>
            </a:r>
            <a:r>
              <a:rPr lang="de-DE" sz="2000" b="1" dirty="0">
                <a:solidFill>
                  <a:schemeClr val="tx2"/>
                </a:solidFill>
                <a:latin typeface="Arial" charset="0"/>
              </a:rPr>
              <a:t>K    GAMBIT </a:t>
            </a:r>
            <a:r>
              <a:rPr lang="de-DE" sz="2000" b="1" dirty="0" smtClean="0">
                <a:solidFill>
                  <a:schemeClr val="tx2"/>
                </a:solidFill>
                <a:latin typeface="Arial" charset="0"/>
              </a:rPr>
              <a:t>prototype</a:t>
            </a:r>
          </a:p>
        </p:txBody>
      </p:sp>
      <p:sp>
        <p:nvSpPr>
          <p:cNvPr id="56326" name="Line 5"/>
          <p:cNvSpPr>
            <a:spLocks noChangeShapeType="1"/>
          </p:cNvSpPr>
          <p:nvPr/>
        </p:nvSpPr>
        <p:spPr bwMode="auto">
          <a:xfrm flipH="1" flipV="1">
            <a:off x="5699050" y="4688957"/>
            <a:ext cx="3593805" cy="101009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489099" y="3125972"/>
            <a:ext cx="2073348" cy="61668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 rot="902609">
            <a:off x="469455" y="2833763"/>
            <a:ext cx="112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99"/>
                </a:solidFill>
                <a:latin typeface="Arial" charset="0"/>
              </a:rPr>
              <a:t>X-</a:t>
            </a:r>
            <a:r>
              <a:rPr lang="de-DE" b="1" dirty="0" err="1">
                <a:solidFill>
                  <a:srgbClr val="000099"/>
                </a:solidFill>
                <a:latin typeface="Arial" charset="0"/>
              </a:rPr>
              <a:t>rays</a:t>
            </a:r>
            <a:endParaRPr lang="de-DE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 rot="932356">
            <a:off x="6446395" y="4816733"/>
            <a:ext cx="2800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  <a:latin typeface="Arial" charset="0"/>
              </a:rPr>
              <a:t>metal</a:t>
            </a:r>
            <a:r>
              <a:rPr lang="de-DE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Arial" charset="0"/>
              </a:rPr>
              <a:t>cluster</a:t>
            </a:r>
            <a:r>
              <a:rPr lang="de-DE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Arial" charset="0"/>
              </a:rPr>
              <a:t>ions</a:t>
            </a:r>
            <a:endParaRPr lang="de-DE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461" y="149941"/>
            <a:ext cx="8915400" cy="114300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tx2"/>
                </a:solidFill>
              </a:rPr>
              <a:t>F.R.I.T.Z. </a:t>
            </a:r>
            <a:r>
              <a:rPr lang="de-DE" sz="2800" dirty="0" smtClean="0">
                <a:solidFill>
                  <a:schemeClr val="tx2"/>
                </a:solidFill>
              </a:rPr>
              <a:t>@</a:t>
            </a:r>
            <a:r>
              <a:rPr lang="de-DE" sz="2800" b="1" dirty="0" smtClean="0">
                <a:solidFill>
                  <a:schemeClr val="tx2"/>
                </a:solidFill>
              </a:rPr>
              <a:t> Kaiserslautern</a:t>
            </a:r>
            <a:endParaRPr lang="de-DE" sz="2800" b="1" dirty="0">
              <a:solidFill>
                <a:schemeClr val="tx2"/>
              </a:solidFill>
            </a:endParaRPr>
          </a:p>
        </p:txBody>
      </p:sp>
      <p:pic>
        <p:nvPicPr>
          <p:cNvPr id="4" name="Inhaltsplatzhalter 3" descr="IMAGE_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4249" y="1600201"/>
            <a:ext cx="6537502" cy="4525963"/>
          </a:xfrm>
        </p:spPr>
      </p:pic>
      <p:sp>
        <p:nvSpPr>
          <p:cNvPr id="5" name="Textfeld 4"/>
          <p:cNvSpPr txBox="1"/>
          <p:nvPr/>
        </p:nvSpPr>
        <p:spPr>
          <a:xfrm>
            <a:off x="693338" y="1428736"/>
            <a:ext cx="1534394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tx2"/>
                </a:solidFill>
                <a:latin typeface="+mj-lt"/>
              </a:rPr>
              <a:t>Cold</a:t>
            </a:r>
            <a:r>
              <a:rPr lang="de-DE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+mj-lt"/>
              </a:rPr>
              <a:t>cell</a:t>
            </a:r>
            <a:endParaRPr lang="de-DE" sz="24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de-DE" sz="2400" b="1" dirty="0" err="1" smtClean="0">
                <a:solidFill>
                  <a:schemeClr val="tx2"/>
                </a:solidFill>
                <a:latin typeface="+mj-lt"/>
              </a:rPr>
              <a:t>integrated</a:t>
            </a:r>
            <a:endParaRPr lang="de-DE" sz="2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elle_kalt_1.jpg"/>
          <p:cNvPicPr>
            <a:picLocks noChangeAspect="1"/>
          </p:cNvPicPr>
          <p:nvPr/>
        </p:nvPicPr>
        <p:blipFill>
          <a:blip r:embed="rId2" cstate="print"/>
          <a:srcRect l="6523" t="4224" r="4764" b="6139"/>
          <a:stretch>
            <a:fillRect/>
          </a:stretch>
        </p:blipFill>
        <p:spPr>
          <a:xfrm>
            <a:off x="325919" y="289949"/>
            <a:ext cx="3938258" cy="3149678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1114737" y="3856776"/>
            <a:ext cx="5765898" cy="3001224"/>
            <a:chOff x="1114737" y="3856776"/>
            <a:chExt cx="5765898" cy="3001224"/>
          </a:xfrm>
        </p:grpSpPr>
        <p:pic>
          <p:nvPicPr>
            <p:cNvPr id="2" name="Grafik 1" descr="Graph1.png"/>
            <p:cNvPicPr>
              <a:picLocks noChangeAspect="1"/>
            </p:cNvPicPr>
            <p:nvPr/>
          </p:nvPicPr>
          <p:blipFill>
            <a:blip r:embed="rId3" cstate="print"/>
            <a:srcRect l="6633" t="34397" r="11551" b="4977"/>
            <a:stretch>
              <a:fillRect/>
            </a:stretch>
          </p:blipFill>
          <p:spPr>
            <a:xfrm>
              <a:off x="1114737" y="3856776"/>
              <a:ext cx="5765898" cy="3001224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1919343" y="5622193"/>
              <a:ext cx="2254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baseline="30000" dirty="0" smtClean="0">
                  <a:solidFill>
                    <a:schemeClr val="tx2"/>
                  </a:solidFill>
                  <a:latin typeface="+mn-lt"/>
                </a:rPr>
                <a:t>191</a:t>
              </a:r>
              <a:r>
                <a:rPr lang="de-DE" sz="1800" b="1" dirty="0" smtClean="0">
                  <a:solidFill>
                    <a:schemeClr val="tx2"/>
                  </a:solidFill>
                  <a:latin typeface="+mn-lt"/>
                </a:rPr>
                <a:t>Ir</a:t>
              </a:r>
              <a:r>
                <a:rPr lang="de-DE" sz="1800" b="1" baseline="-25000" dirty="0" smtClean="0">
                  <a:solidFill>
                    <a:schemeClr val="tx2"/>
                  </a:solidFill>
                  <a:latin typeface="+mn-lt"/>
                </a:rPr>
                <a:t>3</a:t>
              </a:r>
              <a:r>
                <a:rPr lang="de-DE" sz="1800" b="1" baseline="30000" dirty="0" smtClean="0">
                  <a:solidFill>
                    <a:schemeClr val="tx2"/>
                  </a:solidFill>
                  <a:latin typeface="+mn-lt"/>
                </a:rPr>
                <a:t>-</a:t>
              </a:r>
              <a:endParaRPr lang="de-DE" sz="1800" b="1" baseline="300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094785" y="4769651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baseline="30000" dirty="0" smtClean="0">
                  <a:solidFill>
                    <a:schemeClr val="tx2"/>
                  </a:solidFill>
                  <a:latin typeface="+mn-lt"/>
                </a:rPr>
                <a:t>193</a:t>
              </a:r>
              <a:r>
                <a:rPr lang="de-DE" sz="1800" b="1" dirty="0" smtClean="0">
                  <a:solidFill>
                    <a:schemeClr val="tx2"/>
                  </a:solidFill>
                  <a:latin typeface="+mn-lt"/>
                </a:rPr>
                <a:t>Ir</a:t>
              </a:r>
              <a:r>
                <a:rPr lang="de-DE" sz="1800" b="1" baseline="-25000" dirty="0" smtClean="0">
                  <a:solidFill>
                    <a:schemeClr val="tx2"/>
                  </a:solidFill>
                  <a:latin typeface="+mn-lt"/>
                </a:rPr>
                <a:t>3</a:t>
              </a:r>
              <a:r>
                <a:rPr lang="de-DE" sz="1800" b="1" baseline="30000" dirty="0" smtClean="0">
                  <a:solidFill>
                    <a:schemeClr val="tx2"/>
                  </a:solidFill>
                  <a:latin typeface="+mn-lt"/>
                </a:rPr>
                <a:t>-</a:t>
              </a:r>
              <a:endParaRPr lang="de-DE" sz="1800" b="1" baseline="300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360704" y="5664397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baseline="30000" dirty="0" smtClean="0">
                  <a:solidFill>
                    <a:schemeClr val="tx2"/>
                  </a:solidFill>
                  <a:latin typeface="+mn-lt"/>
                </a:rPr>
                <a:t>191</a:t>
              </a:r>
              <a:r>
                <a:rPr lang="de-DE" sz="1800" b="1" dirty="0" smtClean="0">
                  <a:solidFill>
                    <a:schemeClr val="tx2"/>
                  </a:solidFill>
                  <a:latin typeface="+mn-lt"/>
                </a:rPr>
                <a:t>Ir</a:t>
              </a:r>
              <a:r>
                <a:rPr lang="de-DE" sz="1800" b="1" baseline="-25000" dirty="0" smtClean="0">
                  <a:solidFill>
                    <a:schemeClr val="tx2"/>
                  </a:solidFill>
                  <a:latin typeface="+mn-lt"/>
                </a:rPr>
                <a:t>3</a:t>
              </a:r>
              <a:r>
                <a:rPr lang="de-DE" sz="1800" b="1" dirty="0" smtClean="0">
                  <a:solidFill>
                    <a:schemeClr val="tx2"/>
                  </a:solidFill>
                  <a:latin typeface="+mn-lt"/>
                </a:rPr>
                <a:t>O</a:t>
              </a:r>
              <a:r>
                <a:rPr lang="de-DE" sz="1800" b="1" baseline="30000" dirty="0" smtClean="0">
                  <a:solidFill>
                    <a:schemeClr val="tx2"/>
                  </a:solidFill>
                  <a:latin typeface="+mn-lt"/>
                </a:rPr>
                <a:t>-</a:t>
              </a:r>
              <a:endParaRPr lang="de-DE" sz="1800" b="1" baseline="300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635676" y="5291723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baseline="30000" dirty="0" smtClean="0">
                  <a:solidFill>
                    <a:schemeClr val="tx2"/>
                  </a:solidFill>
                  <a:latin typeface="+mn-lt"/>
                </a:rPr>
                <a:t>193</a:t>
              </a:r>
              <a:r>
                <a:rPr lang="de-DE" sz="1800" b="1" dirty="0" smtClean="0">
                  <a:solidFill>
                    <a:schemeClr val="tx2"/>
                  </a:solidFill>
                  <a:latin typeface="+mn-lt"/>
                </a:rPr>
                <a:t>Ir</a:t>
              </a:r>
              <a:r>
                <a:rPr lang="de-DE" sz="1800" b="1" baseline="-25000" dirty="0" smtClean="0">
                  <a:solidFill>
                    <a:schemeClr val="tx2"/>
                  </a:solidFill>
                  <a:latin typeface="+mn-lt"/>
                </a:rPr>
                <a:t>3</a:t>
              </a:r>
              <a:r>
                <a:rPr lang="de-DE" sz="1800" b="1" dirty="0" smtClean="0">
                  <a:solidFill>
                    <a:schemeClr val="tx2"/>
                  </a:solidFill>
                  <a:latin typeface="+mn-lt"/>
                </a:rPr>
                <a:t>O</a:t>
              </a:r>
              <a:r>
                <a:rPr lang="de-DE" sz="1800" b="1" baseline="30000" dirty="0" smtClean="0">
                  <a:solidFill>
                    <a:schemeClr val="tx2"/>
                  </a:solidFill>
                  <a:latin typeface="+mn-lt"/>
                </a:rPr>
                <a:t>-</a:t>
              </a:r>
              <a:endParaRPr lang="de-DE" sz="1800" b="1" baseline="300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4952235" y="316883"/>
            <a:ext cx="424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+mn-lt"/>
              </a:rPr>
              <a:t>Performance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the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cold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ICR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cell</a:t>
            </a:r>
            <a:endParaRPr lang="de-DE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4363771" y="1602463"/>
            <a:ext cx="5115207" cy="2670772"/>
            <a:chOff x="4363771" y="1602463"/>
            <a:chExt cx="5115207" cy="2670772"/>
          </a:xfrm>
        </p:grpSpPr>
        <p:pic>
          <p:nvPicPr>
            <p:cNvPr id="4" name="Grafik 3" descr="Graph4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74" t="34521" r="12551" b="6750"/>
            <a:stretch>
              <a:fillRect/>
            </a:stretch>
          </p:blipFill>
          <p:spPr>
            <a:xfrm>
              <a:off x="4363771" y="1602463"/>
              <a:ext cx="5115207" cy="2670772"/>
            </a:xfrm>
            <a:prstGeom prst="rect">
              <a:avLst/>
            </a:prstGeom>
          </p:spPr>
        </p:pic>
        <p:cxnSp>
          <p:nvCxnSpPr>
            <p:cNvPr id="12" name="Gerade Verbindung mit Pfeil 11"/>
            <p:cNvCxnSpPr/>
            <p:nvPr/>
          </p:nvCxnSpPr>
          <p:spPr>
            <a:xfrm flipV="1">
              <a:off x="4961299" y="2408222"/>
              <a:ext cx="497941" cy="90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4897939" y="1928398"/>
              <a:ext cx="891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err="1" smtClean="0">
                  <a:solidFill>
                    <a:srgbClr val="FF0000"/>
                  </a:solidFill>
                  <a:latin typeface="+mn-lt"/>
                </a:rPr>
                <a:t>heating</a:t>
              </a:r>
              <a:endParaRPr lang="de-DE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7423842" y="2978590"/>
              <a:ext cx="1493821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7568691" y="2344858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err="1" smtClean="0">
                  <a:solidFill>
                    <a:srgbClr val="00B050"/>
                  </a:solidFill>
                  <a:latin typeface="+mn-lt"/>
                </a:rPr>
                <a:t>taking</a:t>
              </a:r>
              <a:r>
                <a:rPr lang="de-DE" sz="1800" dirty="0" smtClean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de-DE" sz="1800" dirty="0" err="1" smtClean="0">
                  <a:solidFill>
                    <a:srgbClr val="00B050"/>
                  </a:solidFill>
                  <a:latin typeface="+mn-lt"/>
                </a:rPr>
                <a:t>data</a:t>
              </a:r>
              <a:endParaRPr lang="de-DE" sz="1800" dirty="0" smtClean="0">
                <a:solidFill>
                  <a:srgbClr val="00B050"/>
                </a:solidFill>
                <a:latin typeface="+mn-lt"/>
              </a:endParaRPr>
            </a:p>
            <a:p>
              <a:r>
                <a:rPr lang="de-DE" sz="1800" dirty="0" smtClean="0">
                  <a:solidFill>
                    <a:srgbClr val="00B050"/>
                  </a:solidFill>
                  <a:latin typeface="+mn-lt"/>
                </a:rPr>
                <a:t>(RF </a:t>
              </a:r>
              <a:r>
                <a:rPr lang="de-DE" sz="1800" dirty="0" err="1" smtClean="0">
                  <a:solidFill>
                    <a:srgbClr val="00B050"/>
                  </a:solidFill>
                  <a:latin typeface="+mn-lt"/>
                </a:rPr>
                <a:t>heating</a:t>
              </a:r>
              <a:r>
                <a:rPr lang="de-DE" sz="1800" dirty="0" smtClean="0">
                  <a:solidFill>
                    <a:srgbClr val="00B050"/>
                  </a:solidFill>
                  <a:latin typeface="+mn-lt"/>
                </a:rPr>
                <a:t>)</a:t>
              </a:r>
              <a:endParaRPr lang="de-DE" sz="1800" dirty="0">
                <a:solidFill>
                  <a:srgbClr val="00B050"/>
                </a:solidFill>
                <a:latin typeface="+mn-lt"/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7028096" y="4954760"/>
            <a:ext cx="1698093" cy="132343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First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spectra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ctr"/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with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cold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cell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ctr"/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@ ~ 16 Kelvin</a:t>
            </a:r>
          </a:p>
          <a:p>
            <a:pPr algn="ctr"/>
            <a:endParaRPr lang="de-DE" sz="20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hodium_Argon_at_Tweety_labe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116" y="990210"/>
            <a:ext cx="8327858" cy="587705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81983" y="327515"/>
            <a:ext cx="7730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Aattaching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Ar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atoms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to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naked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metal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clusters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in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the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cold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cell</a:t>
            </a:r>
            <a:endParaRPr lang="de-DE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336465" y="2137144"/>
            <a:ext cx="1479892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</a:t>
            </a:r>
            <a:r>
              <a:rPr lang="de-DE" baseline="-25000" dirty="0" err="1" smtClean="0">
                <a:latin typeface="+mj-lt"/>
              </a:rPr>
              <a:t>Ar</a:t>
            </a:r>
            <a:r>
              <a:rPr lang="de-DE" dirty="0" smtClean="0">
                <a:latin typeface="+mj-lt"/>
              </a:rPr>
              <a:t> &lt; 10</a:t>
            </a:r>
            <a:r>
              <a:rPr lang="de-DE" baseline="30000" dirty="0" smtClean="0">
                <a:latin typeface="+mj-lt"/>
              </a:rPr>
              <a:t>-10</a:t>
            </a:r>
            <a:endParaRPr lang="de-DE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DSC00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01" y="202027"/>
            <a:ext cx="8525540" cy="639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108642" y="896293"/>
            <a:ext cx="10185149" cy="5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XMCD_Co10_11_12_icr_cell@20K_coll_ga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150" y="543215"/>
            <a:ext cx="4760613" cy="3360912"/>
          </a:xfrm>
          <a:prstGeom prst="rect">
            <a:avLst/>
          </a:prstGeom>
        </p:spPr>
      </p:pic>
      <p:pic>
        <p:nvPicPr>
          <p:cNvPr id="13" name="Grafik 12" descr="XMCD_Co10_11_12_icr_cell@20K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245" y="561340"/>
            <a:ext cx="4649583" cy="328252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05751" y="1946512"/>
            <a:ext cx="108157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</a:t>
            </a:r>
            <a:r>
              <a:rPr lang="de-DE" sz="1400" b="1" baseline="-25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cluster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~ 60 K</a:t>
            </a:r>
            <a:endParaRPr lang="de-DE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40029" y="1935952"/>
            <a:ext cx="108157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</a:t>
            </a:r>
            <a:r>
              <a:rPr lang="de-DE" sz="1400" b="1" baseline="-25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cluster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~ 20 K</a:t>
            </a:r>
            <a:endParaRPr lang="de-DE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11517" y="172027"/>
            <a:ext cx="6597255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Very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first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XMCD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spectra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isolated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clusters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in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gas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phase</a:t>
            </a:r>
            <a:endParaRPr lang="de-DE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Grafik 14" descr="XMCD_Co17_icr_cell@20K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54" y="3675693"/>
            <a:ext cx="4680728" cy="3304514"/>
          </a:xfrm>
          <a:prstGeom prst="rect">
            <a:avLst/>
          </a:prstGeom>
        </p:spPr>
      </p:pic>
      <p:pic>
        <p:nvPicPr>
          <p:cNvPr id="17" name="Grafik 16" descr="XMCD_Co16_17_18_icr_cell@20K_coll_gas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480" y="3645215"/>
            <a:ext cx="4794439" cy="338479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121937" y="4896428"/>
            <a:ext cx="108157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</a:t>
            </a:r>
            <a:r>
              <a:rPr lang="de-DE" sz="1400" b="1" baseline="-25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cluster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~ 60 K</a:t>
            </a:r>
            <a:endParaRPr lang="de-DE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592841" y="4940188"/>
            <a:ext cx="108157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</a:t>
            </a:r>
            <a:r>
              <a:rPr lang="de-DE" sz="1400" b="1" baseline="-25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cluster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~ 20 K</a:t>
            </a:r>
            <a:endParaRPr lang="de-DE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611517" y="371193"/>
            <a:ext cx="7599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Evaluation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GAMBIT – XMCD –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data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for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Spin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and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Orbit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momenta</a:t>
            </a:r>
            <a:endParaRPr lang="de-DE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Grafik 8" descr="Co_11_and_Co_17_and_deHeer_joined_plot_evalu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308" y="1181142"/>
            <a:ext cx="8671600" cy="507479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757188" y="2263366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Stern-Gerlach </a:t>
            </a:r>
            <a:r>
              <a:rPr lang="de-DE" sz="1600" dirty="0" err="1" smtClean="0">
                <a:solidFill>
                  <a:schemeClr val="tx2"/>
                </a:solidFill>
                <a:latin typeface="+mn-lt"/>
              </a:rPr>
              <a:t>expt.s</a:t>
            </a:r>
            <a:endParaRPr lang="de-DE" sz="1600" dirty="0" smtClean="0">
              <a:solidFill>
                <a:schemeClr val="tx2"/>
              </a:solidFill>
              <a:latin typeface="+mn-lt"/>
            </a:endParaRPr>
          </a:p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(de Heer et al 1993)</a:t>
            </a:r>
            <a:endParaRPr lang="de-DE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74652" y="3838673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spin</a:t>
            </a: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magnetization</a:t>
            </a:r>
            <a:endParaRPr lang="de-DE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63805" y="3494650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orbit</a:t>
            </a:r>
            <a:r>
              <a:rPr lang="de-DE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magnetization</a:t>
            </a:r>
            <a:endParaRPr lang="de-DE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43609" y="3060084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2"/>
                </a:solidFill>
                <a:latin typeface="+mn-lt"/>
              </a:rPr>
              <a:t>bulk</a:t>
            </a:r>
            <a:r>
              <a:rPr lang="de-DE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latin typeface="+mn-lt"/>
              </a:rPr>
              <a:t>Cobalt</a:t>
            </a:r>
            <a:endParaRPr lang="de-DE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470089" y="1356525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Co</a:t>
            </a:r>
            <a:r>
              <a:rPr lang="de-DE" sz="1600" baseline="-25000" dirty="0" smtClean="0">
                <a:solidFill>
                  <a:schemeClr val="tx2"/>
                </a:solidFill>
                <a:latin typeface="+mn-lt"/>
              </a:rPr>
              <a:t>17</a:t>
            </a:r>
            <a:r>
              <a:rPr lang="de-DE" sz="1600" baseline="30000" dirty="0" smtClean="0">
                <a:solidFill>
                  <a:schemeClr val="tx2"/>
                </a:solidFill>
                <a:latin typeface="+mn-lt"/>
              </a:rPr>
              <a:t>+</a:t>
            </a:r>
            <a:endParaRPr lang="de-DE" sz="1600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88779" y="1671879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Co</a:t>
            </a:r>
            <a:r>
              <a:rPr lang="de-DE" sz="1600" baseline="-25000" dirty="0" smtClean="0">
                <a:solidFill>
                  <a:schemeClr val="tx2"/>
                </a:solidFill>
                <a:latin typeface="+mn-lt"/>
              </a:rPr>
              <a:t>11</a:t>
            </a:r>
            <a:r>
              <a:rPr lang="de-DE" sz="1600" baseline="30000" dirty="0" smtClean="0">
                <a:solidFill>
                  <a:schemeClr val="tx2"/>
                </a:solidFill>
                <a:latin typeface="+mn-lt"/>
              </a:rPr>
              <a:t>+</a:t>
            </a:r>
            <a:endParaRPr lang="de-DE" sz="1600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26409" y="2657155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Co</a:t>
            </a:r>
            <a:r>
              <a:rPr lang="de-DE" sz="1600" baseline="-25000" dirty="0" smtClean="0">
                <a:solidFill>
                  <a:schemeClr val="tx2"/>
                </a:solidFill>
                <a:latin typeface="+mn-lt"/>
              </a:rPr>
              <a:t>2</a:t>
            </a:r>
            <a:endParaRPr lang="de-DE" sz="1600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607398" y="3720974"/>
            <a:ext cx="153909" cy="1448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2605889" y="1745809"/>
            <a:ext cx="153909" cy="144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2387116" y="1997792"/>
            <a:ext cx="153909" cy="144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2379572" y="3167240"/>
            <a:ext cx="153909" cy="1448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611517" y="371193"/>
            <a:ext cx="7599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Evaluation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GAMBIT – XMCD –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data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for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Spin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and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Orbit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momenta</a:t>
            </a:r>
            <a:endParaRPr lang="de-DE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Grafik 8" descr="Co_11_and_Co_17_and_deHeer_joined_plot_evalu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308" y="1181142"/>
            <a:ext cx="8671600" cy="507479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757188" y="2263366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Stern-Gerlach </a:t>
            </a:r>
            <a:r>
              <a:rPr lang="de-DE" sz="1600" dirty="0" err="1" smtClean="0">
                <a:solidFill>
                  <a:schemeClr val="tx2"/>
                </a:solidFill>
                <a:latin typeface="+mn-lt"/>
              </a:rPr>
              <a:t>expt.s</a:t>
            </a:r>
            <a:endParaRPr lang="de-DE" sz="1600" dirty="0" smtClean="0">
              <a:solidFill>
                <a:schemeClr val="tx2"/>
              </a:solidFill>
              <a:latin typeface="+mn-lt"/>
            </a:endParaRPr>
          </a:p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(de Heer et al 1993)</a:t>
            </a:r>
            <a:endParaRPr lang="de-DE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74652" y="3838673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spin</a:t>
            </a: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magnetization</a:t>
            </a:r>
            <a:endParaRPr lang="de-DE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63805" y="3494650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orbit</a:t>
            </a:r>
            <a:r>
              <a:rPr lang="de-DE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magnetization</a:t>
            </a:r>
            <a:endParaRPr lang="de-DE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43609" y="3060084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2"/>
                </a:solidFill>
                <a:latin typeface="+mn-lt"/>
              </a:rPr>
              <a:t>bulk</a:t>
            </a:r>
            <a:r>
              <a:rPr lang="de-DE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latin typeface="+mn-lt"/>
              </a:rPr>
              <a:t>Cobalt</a:t>
            </a:r>
            <a:endParaRPr lang="de-DE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470089" y="1356525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Co</a:t>
            </a:r>
            <a:r>
              <a:rPr lang="de-DE" sz="1600" baseline="-25000" dirty="0" smtClean="0">
                <a:solidFill>
                  <a:schemeClr val="tx2"/>
                </a:solidFill>
                <a:latin typeface="+mn-lt"/>
              </a:rPr>
              <a:t>17</a:t>
            </a:r>
            <a:r>
              <a:rPr lang="de-DE" sz="1600" baseline="30000" dirty="0" smtClean="0">
                <a:solidFill>
                  <a:schemeClr val="tx2"/>
                </a:solidFill>
                <a:latin typeface="+mn-lt"/>
              </a:rPr>
              <a:t>+</a:t>
            </a:r>
            <a:endParaRPr lang="de-DE" sz="1600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88779" y="1671879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Co</a:t>
            </a:r>
            <a:r>
              <a:rPr lang="de-DE" sz="1600" baseline="-25000" dirty="0" smtClean="0">
                <a:solidFill>
                  <a:schemeClr val="tx2"/>
                </a:solidFill>
                <a:latin typeface="+mn-lt"/>
              </a:rPr>
              <a:t>11</a:t>
            </a:r>
            <a:r>
              <a:rPr lang="de-DE" sz="1600" baseline="30000" dirty="0" smtClean="0">
                <a:solidFill>
                  <a:schemeClr val="tx2"/>
                </a:solidFill>
                <a:latin typeface="+mn-lt"/>
              </a:rPr>
              <a:t>+</a:t>
            </a:r>
            <a:endParaRPr lang="de-DE" sz="1600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26409" y="2657155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+mn-lt"/>
              </a:rPr>
              <a:t>Co</a:t>
            </a:r>
            <a:r>
              <a:rPr lang="de-DE" sz="1600" baseline="-25000" dirty="0" smtClean="0">
                <a:solidFill>
                  <a:schemeClr val="tx2"/>
                </a:solidFill>
                <a:latin typeface="+mn-lt"/>
              </a:rPr>
              <a:t>2</a:t>
            </a:r>
            <a:endParaRPr lang="de-DE" sz="1600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607398" y="3720974"/>
            <a:ext cx="153909" cy="1448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2605889" y="1745809"/>
            <a:ext cx="153909" cy="144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2387116" y="1997792"/>
            <a:ext cx="153909" cy="144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2379572" y="3167240"/>
            <a:ext cx="153909" cy="1448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6726726" y="2245256"/>
            <a:ext cx="81481" cy="1086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527554" y="1810703"/>
            <a:ext cx="1800878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+mn-lt"/>
              </a:rPr>
              <a:t>1 </a:t>
            </a:r>
            <a:r>
              <a:rPr lang="de-DE" sz="1800" b="1" dirty="0" err="1" smtClean="0">
                <a:latin typeface="+mn-lt"/>
              </a:rPr>
              <a:t>bit</a:t>
            </a:r>
            <a:r>
              <a:rPr lang="de-DE" sz="1800" b="1" dirty="0" smtClean="0">
                <a:latin typeface="+mn-lt"/>
              </a:rPr>
              <a:t> @ </a:t>
            </a:r>
            <a:r>
              <a:rPr lang="de-DE" sz="1800" b="1" dirty="0" err="1" smtClean="0">
                <a:latin typeface="+mn-lt"/>
              </a:rPr>
              <a:t>hard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err="1" smtClean="0">
                <a:solidFill>
                  <a:schemeClr val="tx2"/>
                </a:solidFill>
                <a:latin typeface="+mn-lt"/>
              </a:rPr>
              <a:t>disk</a:t>
            </a:r>
            <a:endParaRPr lang="de-DE" sz="1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3"/>
          <p:cNvSpPr>
            <a:spLocks noGrp="1"/>
          </p:cNvSpPr>
          <p:nvPr>
            <p:ph type="title"/>
          </p:nvPr>
        </p:nvSpPr>
        <p:spPr>
          <a:xfrm>
            <a:off x="407988" y="274638"/>
            <a:ext cx="8915400" cy="652462"/>
          </a:xfrm>
        </p:spPr>
        <p:txBody>
          <a:bodyPr/>
          <a:lstStyle/>
          <a:p>
            <a:pPr eaLnBrk="1" hangingPunct="1"/>
            <a:r>
              <a:rPr lang="de-DE" dirty="0" err="1" smtClean="0"/>
              <a:t>summary</a:t>
            </a:r>
            <a:endParaRPr lang="de-DE" dirty="0" smtClean="0"/>
          </a:p>
        </p:txBody>
      </p:sp>
      <p:sp>
        <p:nvSpPr>
          <p:cNvPr id="5123" name="Inhaltsplatzhalter 4"/>
          <p:cNvSpPr>
            <a:spLocks noGrp="1"/>
          </p:cNvSpPr>
          <p:nvPr>
            <p:ph idx="1"/>
          </p:nvPr>
        </p:nvSpPr>
        <p:spPr>
          <a:xfrm>
            <a:off x="819728" y="1688226"/>
            <a:ext cx="8704518" cy="1969373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isolated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r>
              <a:rPr lang="de-DE" dirty="0" smtClean="0"/>
              <a:t>: FRITZ</a:t>
            </a:r>
          </a:p>
          <a:p>
            <a:pPr eaLnBrk="1" hangingPunct="1"/>
            <a:r>
              <a:rPr lang="de-DE" dirty="0" smtClean="0"/>
              <a:t>IR-</a:t>
            </a:r>
            <a:r>
              <a:rPr lang="de-DE" dirty="0" err="1" smtClean="0"/>
              <a:t>spectroscopy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adsorbate-metal</a:t>
            </a:r>
            <a:r>
              <a:rPr lang="de-DE" dirty="0" smtClean="0"/>
              <a:t> </a:t>
            </a:r>
            <a:r>
              <a:rPr lang="de-DE" dirty="0" err="1" smtClean="0"/>
              <a:t>cluster-complexes</a:t>
            </a:r>
            <a:r>
              <a:rPr lang="de-DE" dirty="0" smtClean="0"/>
              <a:t>: EPITOPES</a:t>
            </a:r>
          </a:p>
          <a:p>
            <a:pPr eaLnBrk="1" hangingPunct="1"/>
            <a:r>
              <a:rPr lang="de-DE" dirty="0" smtClean="0"/>
              <a:t>XAS- &amp; XMCD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r>
              <a:rPr lang="de-DE" dirty="0" smtClean="0"/>
              <a:t>: GAMBIT</a:t>
            </a:r>
          </a:p>
          <a:p>
            <a:pPr eaLnBrk="1" hangingPunct="1"/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T-</a:t>
            </a:r>
            <a:r>
              <a:rPr lang="de-DE" dirty="0" err="1" smtClean="0"/>
              <a:t>gauging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rotational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r>
              <a:rPr lang="de-DE" dirty="0" smtClean="0"/>
              <a:t>: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248411" y="3760885"/>
            <a:ext cx="7714536" cy="50116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outlook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beyond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clusters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3MET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complexes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simple_shapes_rev2"/>
          <p:cNvPicPr>
            <a:picLocks noChangeAspect="1" noChangeArrowheads="1"/>
          </p:cNvPicPr>
          <p:nvPr/>
        </p:nvPicPr>
        <p:blipFill>
          <a:blip r:embed="rId2" cstate="print"/>
          <a:srcRect l="7483" t="23189" r="1707" b="28774"/>
          <a:stretch>
            <a:fillRect/>
          </a:stretch>
        </p:blipFill>
        <p:spPr bwMode="auto">
          <a:xfrm>
            <a:off x="3648417" y="4442507"/>
            <a:ext cx="2708422" cy="115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3" descr="Cluster_Surface_Chem_3pages_Seite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4D1B9-092C-4A59-8FB3-D7270903505F}" type="slidenum">
              <a:rPr lang="de-DE"/>
              <a:pPr>
                <a:defRPr/>
              </a:pPr>
              <a:t>40</a:t>
            </a:fld>
            <a:endParaRPr lang="de-DE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286948" y="3237125"/>
            <a:ext cx="3471862" cy="3416320"/>
          </a:xfrm>
          <a:prstGeom prst="rect">
            <a:avLst/>
          </a:prstGeom>
          <a:solidFill>
            <a:srgbClr val="CCFF99"/>
          </a:soli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b="1" dirty="0">
                <a:latin typeface="+mn-lt"/>
              </a:rPr>
              <a:t>F.R.I.T.Z. </a:t>
            </a:r>
            <a:r>
              <a:rPr lang="de-DE" sz="1800" dirty="0">
                <a:latin typeface="+mn-lt"/>
              </a:rPr>
              <a:t>(TU Kaiserslautern)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Anita </a:t>
            </a:r>
            <a:r>
              <a:rPr lang="de-DE" sz="1800" dirty="0" err="1">
                <a:latin typeface="+mn-lt"/>
              </a:rPr>
              <a:t>Lagutschenkov</a:t>
            </a: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>
                <a:latin typeface="+mn-lt"/>
              </a:rPr>
              <a:t>Britta Pfeffer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Stefanie </a:t>
            </a:r>
            <a:r>
              <a:rPr lang="de-DE" sz="1800" dirty="0" err="1">
                <a:latin typeface="+mn-lt"/>
              </a:rPr>
              <a:t>Jaberg</a:t>
            </a: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>
                <a:latin typeface="+mn-lt"/>
              </a:rPr>
              <a:t>Heinrich Kampschulte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Bernd </a:t>
            </a:r>
            <a:r>
              <a:rPr lang="de-DE" sz="1800" dirty="0" err="1">
                <a:latin typeface="+mn-lt"/>
              </a:rPr>
              <a:t>Hofferberth</a:t>
            </a: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>
                <a:latin typeface="+mn-lt"/>
              </a:rPr>
              <a:t>Lars </a:t>
            </a:r>
            <a:r>
              <a:rPr lang="de-DE" sz="1800" dirty="0" err="1">
                <a:latin typeface="+mn-lt"/>
              </a:rPr>
              <a:t>Barzen</a:t>
            </a: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>
                <a:latin typeface="+mn-lt"/>
              </a:rPr>
              <a:t>Fabian Menges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Christine </a:t>
            </a:r>
            <a:r>
              <a:rPr lang="de-DE" sz="1800" dirty="0" smtClean="0">
                <a:latin typeface="+mn-lt"/>
              </a:rPr>
              <a:t>Merkert</a:t>
            </a:r>
          </a:p>
          <a:p>
            <a:pPr>
              <a:defRPr/>
            </a:pPr>
            <a:r>
              <a:rPr lang="de-DE" sz="1800" dirty="0" smtClean="0">
                <a:latin typeface="+mn-lt"/>
              </a:rPr>
              <a:t>Jennifer Meyer</a:t>
            </a:r>
          </a:p>
          <a:p>
            <a:pPr>
              <a:defRPr/>
            </a:pPr>
            <a:endParaRPr lang="de-DE" sz="1800" dirty="0">
              <a:latin typeface="+mn-lt"/>
            </a:endParaRPr>
          </a:p>
          <a:p>
            <a:pPr algn="r">
              <a:defRPr/>
            </a:pPr>
            <a:r>
              <a:rPr lang="de-DE" sz="1800" dirty="0">
                <a:latin typeface="+mn-lt"/>
              </a:rPr>
              <a:t>€€€  DFG  €€€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4932474" y="4875544"/>
            <a:ext cx="3549650" cy="1754188"/>
          </a:xfrm>
          <a:prstGeom prst="rect">
            <a:avLst/>
          </a:prstGeom>
          <a:solidFill>
            <a:srgbClr val="99CCFF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800" b="1" dirty="0">
                <a:latin typeface="+mn-lt"/>
              </a:rPr>
              <a:t>GAMBIT </a:t>
            </a:r>
            <a:r>
              <a:rPr lang="de-DE" sz="1800" dirty="0">
                <a:latin typeface="+mn-lt"/>
              </a:rPr>
              <a:t>(Berlin)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Wolfgang Eberhardt (BESSY)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Matthias Neeb (BESSY)</a:t>
            </a:r>
          </a:p>
          <a:p>
            <a:pPr>
              <a:defRPr/>
            </a:pPr>
            <a:r>
              <a:rPr lang="de-DE" sz="1800" dirty="0" smtClean="0">
                <a:latin typeface="+mn-lt"/>
              </a:rPr>
              <a:t>Sergey </a:t>
            </a:r>
            <a:r>
              <a:rPr lang="de-DE" sz="1800" dirty="0" err="1">
                <a:latin typeface="+mn-lt"/>
              </a:rPr>
              <a:t>Peredkov</a:t>
            </a:r>
            <a:r>
              <a:rPr lang="de-DE" sz="1800" dirty="0">
                <a:latin typeface="+mn-lt"/>
              </a:rPr>
              <a:t> (BESSY)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Wilfried </a:t>
            </a:r>
            <a:r>
              <a:rPr lang="de-DE" sz="1800" dirty="0" err="1">
                <a:latin typeface="+mn-lt"/>
              </a:rPr>
              <a:t>Wurth</a:t>
            </a:r>
            <a:r>
              <a:rPr lang="de-DE" sz="1800" dirty="0">
                <a:latin typeface="+mn-lt"/>
              </a:rPr>
              <a:t> (DESY)</a:t>
            </a:r>
          </a:p>
          <a:p>
            <a:pPr algn="r">
              <a:defRPr/>
            </a:pPr>
            <a:r>
              <a:rPr lang="de-DE" sz="1800" dirty="0">
                <a:latin typeface="+mn-lt"/>
              </a:rPr>
              <a:t>€€€  DFG  €€€</a:t>
            </a:r>
          </a:p>
        </p:txBody>
      </p:sp>
      <p:sp>
        <p:nvSpPr>
          <p:cNvPr id="5837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462559" y="194155"/>
            <a:ext cx="3219450" cy="609600"/>
          </a:xfrm>
        </p:spPr>
        <p:txBody>
          <a:bodyPr/>
          <a:lstStyle/>
          <a:p>
            <a:pPr eaLnBrk="1" hangingPunct="1"/>
            <a:r>
              <a:rPr lang="de-DE" sz="2400" dirty="0" err="1" smtClean="0">
                <a:solidFill>
                  <a:srgbClr val="0070C0"/>
                </a:solidFill>
                <a:latin typeface="Arial" charset="0"/>
              </a:rPr>
              <a:t>Acknowledgement</a:t>
            </a:r>
            <a:endParaRPr lang="de-DE" sz="3600" baseline="-25000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58375" name="Picture 2" descr="C:\Dokumente und Einstellungen\gns.SABAKI\Desktop\dfg_logo_zweizeilig_sw\archiv_allgemein\logos\DFG_zweizeilig\schwarz\DFG_zweizeilig_s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415" y="1235703"/>
            <a:ext cx="25431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3" descr="C:\Dokumente und Einstellungen\gns.SABAKI\Eigene Dateien\docus\Vorlagen\TUK_Logo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360" y="2202491"/>
            <a:ext cx="2401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6" descr="C:\Dokumente und Einstellungen\gns.SABAKI\Eigene Dateien\docus\OPTIMAS\Logos\optimas02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2119" y="2230254"/>
            <a:ext cx="27384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4202" y="1163786"/>
            <a:ext cx="1373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20"/>
          <p:cNvSpPr txBox="1"/>
          <p:nvPr/>
        </p:nvSpPr>
        <p:spPr>
          <a:xfrm>
            <a:off x="4949938" y="3248025"/>
            <a:ext cx="3556110" cy="1477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b="1" dirty="0">
                <a:latin typeface="+mn-lt"/>
              </a:rPr>
              <a:t>EPITOPES</a:t>
            </a:r>
            <a:r>
              <a:rPr lang="de-DE" sz="1800" dirty="0">
                <a:latin typeface="+mn-lt"/>
              </a:rPr>
              <a:t> (</a:t>
            </a:r>
            <a:r>
              <a:rPr lang="de-DE" sz="1800" dirty="0" err="1">
                <a:latin typeface="+mn-lt"/>
              </a:rPr>
              <a:t>Orsay</a:t>
            </a:r>
            <a:r>
              <a:rPr lang="de-DE" sz="1800" dirty="0">
                <a:latin typeface="+mn-lt"/>
              </a:rPr>
              <a:t> / Paris)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Philippe </a:t>
            </a:r>
            <a:r>
              <a:rPr lang="de-DE" sz="1800" dirty="0" err="1">
                <a:latin typeface="+mn-lt"/>
              </a:rPr>
              <a:t>Maitre</a:t>
            </a:r>
            <a:r>
              <a:rPr lang="de-DE" sz="1800" dirty="0">
                <a:latin typeface="+mn-lt"/>
              </a:rPr>
              <a:t> (LCP)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Jean Michel Ortega (CLIO)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Joel </a:t>
            </a:r>
            <a:r>
              <a:rPr lang="de-DE" sz="1800" dirty="0" err="1">
                <a:latin typeface="+mn-lt"/>
              </a:rPr>
              <a:t>Lemaire</a:t>
            </a:r>
            <a:r>
              <a:rPr lang="de-DE" sz="1800" dirty="0">
                <a:latin typeface="+mn-lt"/>
              </a:rPr>
              <a:t> (CLIO)</a:t>
            </a:r>
          </a:p>
          <a:p>
            <a:pPr algn="r">
              <a:defRPr/>
            </a:pPr>
            <a:r>
              <a:rPr lang="de-DE" sz="1800" dirty="0">
                <a:latin typeface="+mn-lt"/>
              </a:rPr>
              <a:t>€€€ EU /NEST €€€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6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5815" y="283555"/>
            <a:ext cx="5875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+mn-lt"/>
              </a:rPr>
              <a:t>Further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effects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&amp;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issues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@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low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temperatures</a:t>
            </a:r>
            <a:endParaRPr lang="de-DE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42076" y="1227382"/>
            <a:ext cx="7136826" cy="51706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-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cooling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gas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inlet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enhances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adsorption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rate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- Nb</a:t>
            </a:r>
            <a:r>
              <a:rPr lang="de-DE" sz="2000" b="1" baseline="-25000" dirty="0" smtClean="0">
                <a:solidFill>
                  <a:schemeClr val="tx2"/>
                </a:solidFill>
                <a:latin typeface="+mn-lt"/>
              </a:rPr>
              <a:t>14</a:t>
            </a:r>
            <a:r>
              <a:rPr lang="de-DE" sz="2000" b="1" baseline="3000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yields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bimodal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product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distribution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isomers</a:t>
            </a:r>
            <a:endParaRPr lang="de-DE" sz="2000" b="1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Nb</a:t>
            </a:r>
            <a:r>
              <a:rPr lang="de-DE" sz="2000" b="1" baseline="-25000" dirty="0" smtClean="0">
                <a:solidFill>
                  <a:schemeClr val="tx2"/>
                </a:solidFill>
                <a:latin typeface="+mn-lt"/>
              </a:rPr>
              <a:t>6</a:t>
            </a:r>
            <a:r>
              <a:rPr lang="de-DE" sz="2000" b="1" baseline="3000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not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only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attaches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H</a:t>
            </a:r>
            <a:r>
              <a:rPr lang="de-DE" sz="2000" b="1" baseline="-25000" dirty="0" smtClean="0">
                <a:solidFill>
                  <a:schemeClr val="tx2"/>
                </a:solidFill>
                <a:latin typeface="+mn-lt"/>
              </a:rPr>
              <a:t>2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,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it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also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yields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monohydrids</a:t>
            </a:r>
            <a:endParaRPr lang="de-DE" sz="2000" b="1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Below 10 Kelvin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there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is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cryopumping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smtClean="0">
                <a:solidFill>
                  <a:srgbClr val="1F497D"/>
                </a:solidFill>
                <a:latin typeface="Calibri"/>
              </a:rPr>
              <a:t>H</a:t>
            </a:r>
            <a:r>
              <a:rPr lang="de-DE" sz="2000" b="1" baseline="-25000" dirty="0" smtClean="0">
                <a:solidFill>
                  <a:srgbClr val="1F497D"/>
                </a:solidFill>
                <a:latin typeface="Calibri"/>
              </a:rPr>
              <a:t>2</a:t>
            </a:r>
            <a:r>
              <a:rPr lang="de-DE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de-DE" sz="2000" b="1" dirty="0" err="1" smtClean="0">
                <a:solidFill>
                  <a:srgbClr val="1F497D"/>
                </a:solidFill>
                <a:latin typeface="Calibri"/>
              </a:rPr>
              <a:t>onto</a:t>
            </a:r>
            <a:r>
              <a:rPr lang="de-DE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de-DE" sz="2000" b="1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de-DE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de-DE" sz="2000" b="1" dirty="0" err="1" smtClean="0">
                <a:solidFill>
                  <a:srgbClr val="1F497D"/>
                </a:solidFill>
                <a:latin typeface="Calibri"/>
              </a:rPr>
              <a:t>walls</a:t>
            </a:r>
            <a:endParaRPr lang="de-DE" sz="2000" b="1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A 6 Kelvin - 15 Tesla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combination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is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feasible</a:t>
            </a:r>
            <a:endParaRPr lang="de-DE" sz="2000" b="1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XMCD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data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by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GAMBIT@BESSY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to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come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Co</a:t>
            </a:r>
            <a:r>
              <a:rPr lang="de-DE" sz="2000" b="1" baseline="-25000" dirty="0" smtClean="0">
                <a:solidFill>
                  <a:schemeClr val="tx2"/>
                </a:solidFill>
                <a:latin typeface="+mn-lt"/>
              </a:rPr>
              <a:t>x</a:t>
            </a:r>
            <a:r>
              <a:rPr lang="de-DE" sz="2000" b="1" baseline="30000" dirty="0" smtClean="0">
                <a:solidFill>
                  <a:schemeClr val="tx2"/>
                </a:solidFill>
                <a:latin typeface="+mn-lt"/>
              </a:rPr>
              <a:t>+/-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Fe</a:t>
            </a:r>
            <a:r>
              <a:rPr lang="de-DE" sz="2000" b="1" baseline="-25000" dirty="0" smtClean="0">
                <a:solidFill>
                  <a:schemeClr val="tx2"/>
                </a:solidFill>
                <a:latin typeface="+mn-lt"/>
              </a:rPr>
              <a:t>x</a:t>
            </a:r>
            <a:r>
              <a:rPr lang="de-DE" sz="2000" b="1" baseline="30000" dirty="0" smtClean="0">
                <a:solidFill>
                  <a:schemeClr val="tx2"/>
                </a:solidFill>
                <a:latin typeface="+mn-lt"/>
              </a:rPr>
              <a:t>+/-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Ni</a:t>
            </a:r>
            <a:r>
              <a:rPr lang="de-DE" sz="2000" b="1" baseline="-25000" dirty="0" smtClean="0">
                <a:solidFill>
                  <a:schemeClr val="tx2"/>
                </a:solidFill>
                <a:latin typeface="+mn-lt"/>
              </a:rPr>
              <a:t>x</a:t>
            </a:r>
            <a:r>
              <a:rPr lang="de-DE" sz="2000" b="1" baseline="30000" dirty="0" smtClean="0">
                <a:solidFill>
                  <a:schemeClr val="tx2"/>
                </a:solidFill>
                <a:latin typeface="+mn-lt"/>
              </a:rPr>
              <a:t>+/-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ligands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and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adsorbates</a:t>
            </a:r>
            <a:endParaRPr lang="de-DE" sz="2000" b="1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temperature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</a:rPr>
              <a:t>gauging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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rotational</a:t>
            </a:r>
            <a:r>
              <a:rPr lang="de-DE" sz="20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spectrocopy</a:t>
            </a:r>
            <a:endParaRPr lang="de-DE" sz="20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FT-MS = FT-ICR-MS ≈ </a:t>
            </a:r>
            <a:r>
              <a:rPr lang="de-DE" dirty="0" err="1" smtClean="0"/>
              <a:t>Penning</a:t>
            </a:r>
            <a:r>
              <a:rPr lang="de-DE" dirty="0" smtClean="0"/>
              <a:t> Trap</a:t>
            </a:r>
            <a:endParaRPr lang="de-DE" dirty="0"/>
          </a:p>
        </p:txBody>
      </p:sp>
      <p:pic>
        <p:nvPicPr>
          <p:cNvPr id="4" name="Grafik 3" descr="ICR_cell_geometries.png"/>
          <p:cNvPicPr>
            <a:picLocks noChangeAspect="1"/>
          </p:cNvPicPr>
          <p:nvPr/>
        </p:nvPicPr>
        <p:blipFill>
          <a:blip r:embed="rId2" cstate="print"/>
          <a:srcRect l="29016" t="24158" r="28589" b="11947"/>
          <a:stretch>
            <a:fillRect/>
          </a:stretch>
        </p:blipFill>
        <p:spPr bwMode="auto">
          <a:xfrm>
            <a:off x="2906162" y="995915"/>
            <a:ext cx="4246076" cy="438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326742" y="5556511"/>
            <a:ext cx="7142340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tx2"/>
                </a:solidFill>
                <a:latin typeface="+mn-lt"/>
              </a:rPr>
              <a:t>Fourier Transform Ion </a:t>
            </a:r>
            <a:r>
              <a:rPr lang="de-DE" sz="1800" dirty="0" err="1" smtClean="0">
                <a:solidFill>
                  <a:schemeClr val="tx2"/>
                </a:solidFill>
                <a:latin typeface="+mn-lt"/>
              </a:rPr>
              <a:t>Cyclotron</a:t>
            </a:r>
            <a:r>
              <a:rPr lang="de-DE" sz="1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latin typeface="+mn-lt"/>
              </a:rPr>
              <a:t>Resonance</a:t>
            </a:r>
            <a:r>
              <a:rPr lang="de-DE" sz="1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latin typeface="+mn-lt"/>
              </a:rPr>
              <a:t>Mass</a:t>
            </a:r>
            <a:r>
              <a:rPr lang="de-DE" sz="1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latin typeface="+mn-lt"/>
              </a:rPr>
              <a:t>Spectrometry</a:t>
            </a:r>
            <a:r>
              <a:rPr lang="de-DE" sz="1800" dirty="0" smtClean="0">
                <a:solidFill>
                  <a:schemeClr val="tx2"/>
                </a:solidFill>
                <a:latin typeface="+mn-lt"/>
              </a:rPr>
              <a:t>: A Primer </a:t>
            </a:r>
          </a:p>
          <a:p>
            <a:pPr algn="ctr"/>
            <a:r>
              <a:rPr lang="de-DE" sz="1800" dirty="0" smtClean="0">
                <a:solidFill>
                  <a:schemeClr val="tx2"/>
                </a:solidFill>
                <a:latin typeface="+mn-lt"/>
              </a:rPr>
              <a:t>A. G. Marshall C.L. </a:t>
            </a:r>
            <a:r>
              <a:rPr lang="de-DE" sz="1800" dirty="0" err="1" smtClean="0">
                <a:solidFill>
                  <a:schemeClr val="tx2"/>
                </a:solidFill>
                <a:latin typeface="+mn-lt"/>
              </a:rPr>
              <a:t>Hendrickson</a:t>
            </a:r>
            <a:r>
              <a:rPr lang="de-DE" sz="1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latin typeface="+mn-lt"/>
              </a:rPr>
              <a:t>and</a:t>
            </a:r>
            <a:r>
              <a:rPr lang="de-DE" sz="1800" dirty="0" smtClean="0">
                <a:solidFill>
                  <a:schemeClr val="tx2"/>
                </a:solidFill>
                <a:latin typeface="+mn-lt"/>
              </a:rPr>
              <a:t> G.S. Jackson,</a:t>
            </a:r>
          </a:p>
          <a:p>
            <a:pPr algn="ctr"/>
            <a:r>
              <a:rPr lang="en-US" sz="1800" dirty="0" smtClean="0">
                <a:solidFill>
                  <a:schemeClr val="tx2"/>
                </a:solidFill>
                <a:latin typeface="+mn-lt"/>
              </a:rPr>
              <a:t>Mass Spectrometry Reviews,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1998, 17, 1-35</a:t>
            </a:r>
            <a:endParaRPr lang="de-DE" sz="1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433388" y="1955800"/>
            <a:ext cx="4395787" cy="3363913"/>
            <a:chOff x="433525" y="1955720"/>
            <a:chExt cx="4395369" cy="3364572"/>
          </a:xfrm>
        </p:grpSpPr>
        <p:pic>
          <p:nvPicPr>
            <p:cNvPr id="5" name="Grafik 4" descr="FT-ICR-principle_2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3525" y="1955720"/>
              <a:ext cx="4388572" cy="33645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hteck 11"/>
            <p:cNvSpPr/>
            <p:nvPr/>
          </p:nvSpPr>
          <p:spPr>
            <a:xfrm>
              <a:off x="4616189" y="2090684"/>
              <a:ext cx="207943" cy="565261"/>
            </a:xfrm>
            <a:prstGeom prst="rect">
              <a:avLst/>
            </a:prstGeom>
            <a:solidFill>
              <a:srgbClr val="A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619364" y="3583227"/>
              <a:ext cx="209530" cy="566848"/>
            </a:xfrm>
            <a:prstGeom prst="rect">
              <a:avLst/>
            </a:prstGeom>
            <a:solidFill>
              <a:srgbClr val="A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92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The Fourier-Transform-Ion-Cyclotron-Resonance (FT-ICR)-Method</a:t>
            </a:r>
          </a:p>
        </p:txBody>
      </p:sp>
      <p:pic>
        <p:nvPicPr>
          <p:cNvPr id="4" name="Grafik 3" descr="FT-ICR-principle_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9206" y="1145982"/>
            <a:ext cx="2555429" cy="69942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Grafik 5" descr="FT-ICR-principle_3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0724" y="3088314"/>
            <a:ext cx="1078857" cy="5942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Grafik 6" descr="FT-ICR-principle_4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33617" y="4952497"/>
            <a:ext cx="2157714" cy="662857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3" name="Gruppieren 10"/>
          <p:cNvGrpSpPr>
            <a:grpSpLocks/>
          </p:cNvGrpSpPr>
          <p:nvPr/>
        </p:nvGrpSpPr>
        <p:grpSpPr bwMode="auto">
          <a:xfrm>
            <a:off x="5699125" y="3738563"/>
            <a:ext cx="3994150" cy="2898775"/>
            <a:chOff x="5332725" y="3852200"/>
            <a:chExt cx="3995429" cy="2898286"/>
          </a:xfrm>
        </p:grpSpPr>
        <p:pic>
          <p:nvPicPr>
            <p:cNvPr id="8" name="Grafik 7" descr="FT-ICR-principle_5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32725" y="3852200"/>
              <a:ext cx="3995429" cy="289828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9" name="Grafik 8" descr="FT-ICR-principle_6.png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200931" y="6124430"/>
              <a:ext cx="1115429" cy="269714"/>
            </a:xfrm>
            <a:prstGeom prst="rect">
              <a:avLst/>
            </a:prstGeom>
          </p:spPr>
        </p:pic>
      </p:grpSp>
      <p:pic>
        <p:nvPicPr>
          <p:cNvPr id="10" name="Grafik 9" descr="FT-ICR-principle_7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30989" y="1601960"/>
            <a:ext cx="2445714" cy="2034286"/>
          </a:xfrm>
          <a:prstGeom prst="rect">
            <a:avLst/>
          </a:prstGeom>
          <a:ln>
            <a:solidFill>
              <a:srgbClr val="00A0C6"/>
            </a:solidFill>
          </a:ln>
        </p:spPr>
      </p:pic>
      <p:sp>
        <p:nvSpPr>
          <p:cNvPr id="15" name="Textfeld 14"/>
          <p:cNvSpPr txBox="1"/>
          <p:nvPr/>
        </p:nvSpPr>
        <p:spPr>
          <a:xfrm>
            <a:off x="1503363" y="1158875"/>
            <a:ext cx="903287" cy="33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0750" y="1071563"/>
            <a:ext cx="500063" cy="476250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260725" y="3165475"/>
            <a:ext cx="501650" cy="476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298700" y="5111750"/>
            <a:ext cx="501650" cy="476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70663" y="1641475"/>
            <a:ext cx="500062" cy="476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3978" y="1828801"/>
            <a:ext cx="5371346" cy="1637414"/>
          </a:xfrm>
          <a:solidFill>
            <a:srgbClr val="FFFF99"/>
          </a:solidFill>
        </p:spPr>
        <p:txBody>
          <a:bodyPr/>
          <a:lstStyle/>
          <a:p>
            <a:pPr algn="ctr">
              <a:buNone/>
            </a:pPr>
            <a:r>
              <a:rPr lang="de-DE" b="1" dirty="0" smtClean="0">
                <a:solidFill>
                  <a:schemeClr val="tx2"/>
                </a:solidFill>
              </a:rPr>
              <a:t>FRITZ @Kaiserslautern:</a:t>
            </a:r>
          </a:p>
          <a:p>
            <a:pPr algn="ctr">
              <a:buNone/>
            </a:pPr>
            <a:endParaRPr lang="de-DE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de-DE" b="1" dirty="0" err="1" smtClean="0">
                <a:solidFill>
                  <a:schemeClr val="tx2"/>
                </a:solidFill>
              </a:rPr>
              <a:t>Reaktivität</a:t>
            </a:r>
            <a:r>
              <a:rPr lang="de-DE" b="1" dirty="0" smtClean="0">
                <a:solidFill>
                  <a:schemeClr val="tx2"/>
                </a:solidFill>
              </a:rPr>
              <a:t>  der </a:t>
            </a:r>
            <a:r>
              <a:rPr lang="de-DE" b="1" dirty="0" err="1" smtClean="0">
                <a:solidFill>
                  <a:schemeClr val="tx2"/>
                </a:solidFill>
              </a:rPr>
              <a:t>ÜMeC</a:t>
            </a:r>
            <a:endParaRPr lang="de-DE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0"/>
            <a:ext cx="10520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506570" y="914386"/>
            <a:ext cx="88036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+mn-lt"/>
              </a:rPr>
              <a:t>FRITZ</a:t>
            </a:r>
            <a:endParaRPr lang="de-DE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II:  Cluster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sz="2400" dirty="0"/>
          </a:p>
        </p:txBody>
      </p:sp>
      <p:pic>
        <p:nvPicPr>
          <p:cNvPr id="7" name="Grafik 6" descr="Seiten aus Vortrag_Diplomarbeit-1_Seite_1.png"/>
          <p:cNvPicPr>
            <a:picLocks noChangeAspect="1"/>
          </p:cNvPicPr>
          <p:nvPr/>
        </p:nvPicPr>
        <p:blipFill>
          <a:blip r:embed="rId2" cstate="print"/>
          <a:srcRect l="19676" t="17954" r="6446" b="20528"/>
          <a:stretch>
            <a:fillRect/>
          </a:stretch>
        </p:blipFill>
        <p:spPr>
          <a:xfrm>
            <a:off x="407873" y="1140737"/>
            <a:ext cx="9016786" cy="530533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64189" y="1140741"/>
            <a:ext cx="1422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piezo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valve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847815" y="4923583"/>
            <a:ext cx="2518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expansion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channel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05181" y="3419202"/>
            <a:ext cx="28096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laser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entrance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channel</a:t>
            </a:r>
            <a:endParaRPr lang="de-DE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83669" y="3782844"/>
            <a:ext cx="1422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piezo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valve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49887" y="6195596"/>
            <a:ext cx="866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laser</a:t>
            </a:r>
            <a:endParaRPr lang="de-DE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55375" y="1137723"/>
            <a:ext cx="2518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expansion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channel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II:  Cluster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7859" y="1817485"/>
            <a:ext cx="8516679" cy="2890317"/>
          </a:xfrm>
          <a:solidFill>
            <a:srgbClr val="FFFF99"/>
          </a:solidFill>
        </p:spPr>
        <p:txBody>
          <a:bodyPr/>
          <a:lstStyle/>
          <a:p>
            <a:r>
              <a:rPr lang="de-DE" dirty="0" smtClean="0"/>
              <a:t>Laser </a:t>
            </a:r>
            <a:r>
              <a:rPr lang="de-DE" dirty="0" err="1" smtClean="0"/>
              <a:t>vaporization</a:t>
            </a:r>
            <a:r>
              <a:rPr lang="de-DE" dirty="0" smtClean="0"/>
              <a:t>: in situ </a:t>
            </a:r>
            <a:r>
              <a:rPr lang="de-DE" dirty="0" err="1" smtClean="0"/>
              <a:t>synthesis</a:t>
            </a:r>
            <a:r>
              <a:rPr lang="de-DE" dirty="0" smtClean="0"/>
              <a:t>, </a:t>
            </a:r>
            <a:r>
              <a:rPr lang="de-DE" dirty="0" err="1" smtClean="0"/>
              <a:t>self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(</a:t>
            </a:r>
            <a:r>
              <a:rPr lang="de-DE" dirty="0" err="1" smtClean="0"/>
              <a:t>pulsed</a:t>
            </a:r>
            <a:r>
              <a:rPr lang="de-DE" dirty="0" smtClean="0"/>
              <a:t>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Magnetron</a:t>
            </a:r>
            <a:r>
              <a:rPr lang="de-DE" dirty="0" smtClean="0"/>
              <a:t> </a:t>
            </a:r>
            <a:r>
              <a:rPr lang="de-DE" dirty="0" err="1" smtClean="0"/>
              <a:t>discharge</a:t>
            </a:r>
            <a:r>
              <a:rPr lang="de-DE" dirty="0" smtClean="0"/>
              <a:t>: in situ </a:t>
            </a:r>
            <a:r>
              <a:rPr lang="de-DE" dirty="0" err="1" smtClean="0"/>
              <a:t>synthesis</a:t>
            </a:r>
            <a:r>
              <a:rPr lang="de-DE" dirty="0" smtClean="0"/>
              <a:t>, </a:t>
            </a:r>
            <a:r>
              <a:rPr lang="de-DE" dirty="0" err="1" smtClean="0"/>
              <a:t>self</a:t>
            </a:r>
            <a:r>
              <a:rPr lang="de-DE" dirty="0" smtClean="0"/>
              <a:t> </a:t>
            </a:r>
            <a:r>
              <a:rPr lang="de-DE" dirty="0" err="1" smtClean="0"/>
              <a:t>assemply</a:t>
            </a:r>
            <a:r>
              <a:rPr lang="de-DE" dirty="0" smtClean="0"/>
              <a:t> (</a:t>
            </a:r>
            <a:r>
              <a:rPr lang="de-DE" dirty="0" err="1" smtClean="0"/>
              <a:t>cw</a:t>
            </a:r>
            <a:r>
              <a:rPr lang="de-DE" dirty="0" smtClean="0"/>
              <a:t>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Electrospray</a:t>
            </a:r>
            <a:r>
              <a:rPr lang="de-DE" dirty="0" smtClean="0"/>
              <a:t>: </a:t>
            </a:r>
            <a:r>
              <a:rPr lang="de-DE" dirty="0" err="1" smtClean="0"/>
              <a:t>release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pre-assembled</a:t>
            </a:r>
            <a:r>
              <a:rPr lang="de-DE" dirty="0" smtClean="0"/>
              <a:t> </a:t>
            </a:r>
            <a:r>
              <a:rPr lang="de-DE" dirty="0" err="1" smtClean="0"/>
              <a:t>complexes</a:t>
            </a:r>
            <a:r>
              <a:rPr lang="de-DE" dirty="0" smtClean="0"/>
              <a:t>,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/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chance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on-</a:t>
            </a:r>
            <a:r>
              <a:rPr lang="de-DE" dirty="0" err="1" smtClean="0"/>
              <a:t>the</a:t>
            </a:r>
            <a:r>
              <a:rPr lang="de-DE" dirty="0" smtClean="0"/>
              <a:t>-</a:t>
            </a:r>
            <a:r>
              <a:rPr lang="de-DE" dirty="0" err="1" smtClean="0"/>
              <a:t>fly</a:t>
            </a:r>
            <a:r>
              <a:rPr lang="de-DE" dirty="0" smtClean="0"/>
              <a:t> </a:t>
            </a:r>
            <a:r>
              <a:rPr lang="de-DE" dirty="0" err="1" smtClean="0"/>
              <a:t>activation</a:t>
            </a:r>
            <a:r>
              <a:rPr lang="de-DE" dirty="0" smtClean="0"/>
              <a:t> / </a:t>
            </a:r>
            <a:r>
              <a:rPr lang="de-DE" dirty="0" err="1" smtClean="0"/>
              <a:t>fragmentation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our</a:t>
            </a:r>
            <a:r>
              <a:rPr lang="de-DE" sz="2400" dirty="0" smtClean="0"/>
              <a:t> „FRITZ“ </a:t>
            </a:r>
            <a:r>
              <a:rPr lang="de-DE" sz="2400" dirty="0" err="1" smtClean="0"/>
              <a:t>instrument</a:t>
            </a:r>
            <a:r>
              <a:rPr lang="de-DE" sz="2400" dirty="0" smtClean="0"/>
              <a:t> </a:t>
            </a:r>
            <a:r>
              <a:rPr lang="de-DE" sz="2400" dirty="0" err="1" smtClean="0"/>
              <a:t>looks</a:t>
            </a:r>
            <a:r>
              <a:rPr lang="de-DE" sz="2400" dirty="0" smtClean="0"/>
              <a:t> </a:t>
            </a:r>
            <a:r>
              <a:rPr lang="de-DE" sz="2400" dirty="0" err="1" smtClean="0"/>
              <a:t>like</a:t>
            </a:r>
            <a:endParaRPr lang="de-DE" sz="2400" dirty="0" smtClean="0"/>
          </a:p>
        </p:txBody>
      </p:sp>
      <p:pic>
        <p:nvPicPr>
          <p:cNvPr id="12291" name="Grafik 3" descr="DSC011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166813"/>
            <a:ext cx="7273925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 „FRITZ“ </a:t>
            </a:r>
            <a:r>
              <a:rPr lang="de-DE" sz="2400" dirty="0" err="1" smtClean="0"/>
              <a:t>view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back </a:t>
            </a:r>
            <a:r>
              <a:rPr lang="de-DE" sz="2400" dirty="0" err="1" smtClean="0"/>
              <a:t>side</a:t>
            </a:r>
            <a:endParaRPr lang="de-DE" sz="2400" dirty="0" smtClean="0"/>
          </a:p>
        </p:txBody>
      </p:sp>
      <p:pic>
        <p:nvPicPr>
          <p:cNvPr id="13315" name="Grafik 3" descr="DSC011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281113"/>
            <a:ext cx="71008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3" descr="Cluster_Surface_Chem_3pages_Seite_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hemRevTitle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121" y="701265"/>
            <a:ext cx="7771758" cy="54554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12733" y="887217"/>
            <a:ext cx="29574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+mn-lt"/>
              </a:rPr>
              <a:t>Chem. </a:t>
            </a:r>
            <a:r>
              <a:rPr lang="de-DE" sz="1600" i="1" dirty="0" err="1" smtClean="0">
                <a:latin typeface="+mn-lt"/>
              </a:rPr>
              <a:t>Rev</a:t>
            </a:r>
            <a:r>
              <a:rPr lang="de-DE" sz="1600" i="1" dirty="0" smtClean="0">
                <a:latin typeface="+mn-lt"/>
              </a:rPr>
              <a:t>.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b="1" dirty="0" smtClean="0">
                <a:latin typeface="+mn-lt"/>
              </a:rPr>
              <a:t>2000</a:t>
            </a:r>
            <a:r>
              <a:rPr lang="de-DE" sz="1600" dirty="0" smtClean="0">
                <a:latin typeface="+mn-lt"/>
              </a:rPr>
              <a:t>, </a:t>
            </a:r>
            <a:r>
              <a:rPr lang="de-DE" sz="1600" i="1" dirty="0" smtClean="0">
                <a:latin typeface="+mn-lt"/>
              </a:rPr>
              <a:t>100</a:t>
            </a:r>
            <a:r>
              <a:rPr lang="de-DE" sz="1600" dirty="0" smtClean="0">
                <a:latin typeface="+mn-lt"/>
              </a:rPr>
              <a:t>, 4059-4086</a:t>
            </a:r>
            <a:endParaRPr lang="de-DE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Applications</a:t>
            </a:r>
            <a:r>
              <a:rPr lang="de-DE" dirty="0" smtClean="0"/>
              <a:t> I: 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hydrocarbon</a:t>
            </a:r>
            <a:r>
              <a:rPr lang="de-DE" dirty="0" smtClean="0"/>
              <a:t> </a:t>
            </a:r>
            <a:r>
              <a:rPr lang="de-DE" dirty="0" err="1" smtClean="0"/>
              <a:t>activation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0238" y="5067679"/>
            <a:ext cx="5477346" cy="1251639"/>
          </a:xfrm>
          <a:solidFill>
            <a:srgbClr val="FFFF99"/>
          </a:solidFill>
        </p:spPr>
        <p:txBody>
          <a:bodyPr/>
          <a:lstStyle/>
          <a:p>
            <a:r>
              <a:rPr lang="de-DE" sz="2000" dirty="0" err="1" smtClean="0">
                <a:solidFill>
                  <a:schemeClr val="tx2"/>
                </a:solidFill>
              </a:rPr>
              <a:t>Activation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preceedes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functionalization</a:t>
            </a:r>
            <a:endParaRPr lang="de-DE" sz="2000" dirty="0" smtClean="0">
              <a:solidFill>
                <a:schemeClr val="tx2"/>
              </a:solidFill>
            </a:endParaRPr>
          </a:p>
          <a:p>
            <a:r>
              <a:rPr lang="de-DE" sz="2000" dirty="0" err="1" smtClean="0">
                <a:solidFill>
                  <a:schemeClr val="tx2"/>
                </a:solidFill>
              </a:rPr>
              <a:t>Often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the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activation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is</a:t>
            </a:r>
            <a:r>
              <a:rPr lang="de-DE" sz="2000" dirty="0" smtClean="0">
                <a:solidFill>
                  <a:schemeClr val="tx2"/>
                </a:solidFill>
              </a:rPr>
              <a:t> rate </a:t>
            </a:r>
            <a:r>
              <a:rPr lang="de-DE" sz="2000" dirty="0" err="1" smtClean="0">
                <a:solidFill>
                  <a:schemeClr val="tx2"/>
                </a:solidFill>
              </a:rPr>
              <a:t>limiting</a:t>
            </a:r>
            <a:endParaRPr lang="de-DE" sz="2000" dirty="0" smtClean="0">
              <a:solidFill>
                <a:schemeClr val="tx2"/>
              </a:solidFill>
            </a:endParaRPr>
          </a:p>
          <a:p>
            <a:r>
              <a:rPr lang="de-DE" sz="2000" dirty="0" err="1" smtClean="0">
                <a:solidFill>
                  <a:schemeClr val="tx2"/>
                </a:solidFill>
              </a:rPr>
              <a:t>Perform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single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collision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studies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with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clusters</a:t>
            </a:r>
            <a:endParaRPr lang="de-DE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2000" dirty="0" smtClean="0">
              <a:solidFill>
                <a:schemeClr val="tx2"/>
              </a:solidFill>
            </a:endParaRPr>
          </a:p>
        </p:txBody>
      </p:sp>
      <p:pic>
        <p:nvPicPr>
          <p:cNvPr id="5" name="Grafik 4" descr="aktivierung.english_modified_11_2009.png"/>
          <p:cNvPicPr>
            <a:picLocks noChangeAspect="1"/>
          </p:cNvPicPr>
          <p:nvPr/>
        </p:nvPicPr>
        <p:blipFill>
          <a:blip r:embed="rId2" cstate="print"/>
          <a:srcRect t="26998"/>
          <a:stretch>
            <a:fillRect/>
          </a:stretch>
        </p:blipFill>
        <p:spPr>
          <a:xfrm>
            <a:off x="1820695" y="1222219"/>
            <a:ext cx="6011114" cy="392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I:  </a:t>
            </a:r>
            <a:r>
              <a:rPr lang="de-DE" dirty="0" err="1" smtClean="0"/>
              <a:t>Hydrocarbon</a:t>
            </a:r>
            <a:r>
              <a:rPr lang="de-DE" dirty="0" smtClean="0"/>
              <a:t> </a:t>
            </a:r>
            <a:r>
              <a:rPr lang="de-DE" dirty="0" err="1" smtClean="0"/>
              <a:t>activation</a:t>
            </a:r>
            <a:endParaRPr lang="de-DE" sz="24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8436" y="1168346"/>
            <a:ext cx="4103860" cy="2090902"/>
          </a:xfrm>
          <a:solidFill>
            <a:srgbClr val="FFFF99"/>
          </a:solidFill>
        </p:spPr>
        <p:txBody>
          <a:bodyPr/>
          <a:lstStyle/>
          <a:p>
            <a:r>
              <a:rPr lang="de-DE" sz="2000" dirty="0" smtClean="0"/>
              <a:t>Niobium </a:t>
            </a:r>
            <a:r>
              <a:rPr lang="de-DE" sz="2000" dirty="0" err="1" smtClean="0"/>
              <a:t>clusters</a:t>
            </a:r>
            <a:r>
              <a:rPr lang="de-DE" sz="2000" dirty="0" smtClean="0"/>
              <a:t> </a:t>
            </a:r>
            <a:r>
              <a:rPr lang="de-DE" sz="2000" dirty="0" err="1" smtClean="0"/>
              <a:t>react</a:t>
            </a:r>
            <a:r>
              <a:rPr lang="de-DE" sz="2000" dirty="0" smtClean="0"/>
              <a:t> </a:t>
            </a:r>
            <a:r>
              <a:rPr lang="de-DE" sz="2000" dirty="0" err="1" smtClean="0"/>
              <a:t>vividly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ethylene</a:t>
            </a:r>
            <a:r>
              <a:rPr lang="de-DE" sz="2000" dirty="0" smtClean="0"/>
              <a:t> 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</a:t>
            </a:r>
            <a:r>
              <a:rPr lang="de-DE" sz="2000" dirty="0" smtClean="0"/>
              <a:t> </a:t>
            </a:r>
            <a:r>
              <a:rPr lang="de-DE" sz="2000" dirty="0" err="1" smtClean="0"/>
              <a:t>dehydrogenation</a:t>
            </a:r>
            <a:endParaRPr lang="de-DE" sz="2000" dirty="0" smtClean="0"/>
          </a:p>
          <a:p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notable</a:t>
            </a:r>
            <a:r>
              <a:rPr lang="de-DE" sz="2000" dirty="0" smtClean="0"/>
              <a:t> </a:t>
            </a:r>
            <a:r>
              <a:rPr lang="de-DE" sz="2000" dirty="0" err="1" smtClean="0"/>
              <a:t>exceptions</a:t>
            </a:r>
            <a:r>
              <a:rPr lang="de-DE" sz="2000" dirty="0" smtClean="0"/>
              <a:t> </a:t>
            </a:r>
            <a:r>
              <a:rPr lang="de-DE" sz="2000" dirty="0" err="1" smtClean="0"/>
              <a:t>prevail</a:t>
            </a:r>
            <a:r>
              <a:rPr lang="de-DE" sz="2000" dirty="0" smtClean="0"/>
              <a:t>: n= 8, 10, 12 </a:t>
            </a:r>
            <a:r>
              <a:rPr lang="de-DE" sz="2000" dirty="0" err="1" smtClean="0"/>
              <a:t>persist</a:t>
            </a:r>
            <a:r>
              <a:rPr lang="de-DE" sz="2000" dirty="0" smtClean="0"/>
              <a:t>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reacting</a:t>
            </a:r>
            <a:endParaRPr lang="de-DE" sz="2000" dirty="0"/>
          </a:p>
        </p:txBody>
      </p:sp>
      <p:pic>
        <p:nvPicPr>
          <p:cNvPr id="6" name="Grafik 5" descr="JChemPhys_1995_NiobClusters_hydrocarbons_Seite_05.png"/>
          <p:cNvPicPr>
            <a:picLocks noChangeAspect="1"/>
          </p:cNvPicPr>
          <p:nvPr/>
        </p:nvPicPr>
        <p:blipFill>
          <a:blip r:embed="rId2" cstate="print"/>
          <a:srcRect l="51901" t="6678" r="8500" b="51419"/>
          <a:stretch>
            <a:fillRect/>
          </a:stretch>
        </p:blipFill>
        <p:spPr>
          <a:xfrm>
            <a:off x="4372824" y="1086415"/>
            <a:ext cx="5278156" cy="566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4B3FE6-51C9-44E1-AB8A-143EC5B00756}" type="slidenum">
              <a:rPr lang="de-DE" smtClean="0"/>
              <a:pPr/>
              <a:t>53</a:t>
            </a:fld>
            <a:endParaRPr lang="de-DE" smtClean="0"/>
          </a:p>
        </p:txBody>
      </p:sp>
      <p:pic>
        <p:nvPicPr>
          <p:cNvPr id="63491" name="Picture 4" descr="ic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09" b="5227"/>
          <a:stretch>
            <a:fillRect/>
          </a:stretch>
        </p:blipFill>
        <p:spPr bwMode="auto">
          <a:xfrm>
            <a:off x="2045917" y="49797"/>
            <a:ext cx="6872288" cy="674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17282" y="181069"/>
            <a:ext cx="4694683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Our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kinetic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data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evaluation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scheme</a:t>
            </a:r>
            <a:endParaRPr lang="de-DE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Niobium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reacting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ethylene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Grafik 3" descr="PCVI Clusterchemie 6c Metallcluster Niob_Seite_09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 l="3577" t="9141" r="3696" b="8227"/>
          <a:stretch>
            <a:fillRect/>
          </a:stretch>
        </p:blipFill>
        <p:spPr>
          <a:xfrm>
            <a:off x="679016" y="1077363"/>
            <a:ext cx="8229600" cy="4092167"/>
          </a:xfrm>
          <a:prstGeom prst="rect">
            <a:avLst/>
          </a:prstGeom>
        </p:spPr>
      </p:pic>
      <p:pic>
        <p:nvPicPr>
          <p:cNvPr id="5" name="Grafik 4" descr="PCVI Clusterchemie 6c Metallcluster Niob_Seite_10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3169" t="8977" r="4206" b="8383"/>
          <a:stretch>
            <a:fillRect/>
          </a:stretch>
        </p:blipFill>
        <p:spPr>
          <a:xfrm>
            <a:off x="1258439" y="2525917"/>
            <a:ext cx="8220546" cy="41645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20150" y="196460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Nb</a:t>
            </a:r>
            <a:r>
              <a:rPr lang="de-DE" b="1" baseline="-25000" dirty="0" err="1" smtClean="0">
                <a:solidFill>
                  <a:schemeClr val="tx2"/>
                </a:solidFill>
                <a:latin typeface="+mn-lt"/>
              </a:rPr>
              <a:t>n</a:t>
            </a:r>
            <a:r>
              <a:rPr lang="de-DE" b="1" baseline="30000" dirty="0" smtClean="0">
                <a:solidFill>
                  <a:schemeClr val="tx2"/>
                </a:solidFill>
                <a:latin typeface="+mn-lt"/>
              </a:rPr>
              <a:t>+</a:t>
            </a:r>
            <a:endParaRPr lang="de-DE" b="1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33461" y="5086539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+mn-lt"/>
              </a:rPr>
              <a:t>Nb</a:t>
            </a:r>
            <a:r>
              <a:rPr lang="de-DE" b="1" baseline="-25000" dirty="0" smtClean="0">
                <a:solidFill>
                  <a:schemeClr val="tx2"/>
                </a:solidFill>
                <a:latin typeface="+mn-lt"/>
              </a:rPr>
              <a:t>n-1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de-DE" b="1" baseline="-25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de-DE" b="1" baseline="30000" dirty="0" smtClean="0">
                <a:solidFill>
                  <a:schemeClr val="tx2"/>
                </a:solidFill>
                <a:latin typeface="+mn-lt"/>
              </a:rPr>
              <a:t>+</a:t>
            </a:r>
            <a:endParaRPr lang="de-DE" b="1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20953" y="5033724"/>
            <a:ext cx="380713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A </a:t>
            </a:r>
            <a:r>
              <a:rPr lang="de-DE" sz="2000" dirty="0" err="1" smtClean="0">
                <a:latin typeface="+mn-lt"/>
              </a:rPr>
              <a:t>single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atom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substitution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suffices</a:t>
            </a:r>
            <a:r>
              <a:rPr lang="de-DE" sz="2000" dirty="0" smtClean="0">
                <a:latin typeface="+mn-lt"/>
              </a:rPr>
              <a:t> </a:t>
            </a:r>
          </a:p>
          <a:p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isomerize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some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clusters</a:t>
            </a:r>
            <a:r>
              <a:rPr lang="de-DE" sz="2000" dirty="0" smtClean="0">
                <a:latin typeface="+mn-lt"/>
              </a:rPr>
              <a:t> </a:t>
            </a:r>
          </a:p>
          <a:p>
            <a:r>
              <a:rPr lang="de-DE" sz="2000" dirty="0" err="1" smtClean="0">
                <a:latin typeface="+mn-lt"/>
              </a:rPr>
              <a:t>and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enable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their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reactivity</a:t>
            </a:r>
            <a:r>
              <a:rPr lang="de-DE" sz="2000" dirty="0" smtClean="0">
                <a:latin typeface="+mn-lt"/>
              </a:rPr>
              <a:t>.</a:t>
            </a:r>
            <a:endParaRPr lang="de-DE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Niobium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reacting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benzene</a:t>
            </a:r>
            <a:endParaRPr lang="de-DE" dirty="0"/>
          </a:p>
        </p:txBody>
      </p:sp>
      <p:pic>
        <p:nvPicPr>
          <p:cNvPr id="4" name="Inhaltsplatzhalter 3" descr="PCVI Clusterchemie 6c Metallcluster Niob_Seite_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14" t="15745" r="13825" b="29906"/>
          <a:stretch>
            <a:fillRect/>
          </a:stretch>
        </p:blipFill>
        <p:spPr>
          <a:xfrm>
            <a:off x="3883937" y="1077938"/>
            <a:ext cx="6022063" cy="5657835"/>
          </a:xfrm>
        </p:spPr>
      </p:pic>
      <p:sp>
        <p:nvSpPr>
          <p:cNvPr id="5" name="Inhaltsplatzhalter 4"/>
          <p:cNvSpPr txBox="1">
            <a:spLocks/>
          </p:cNvSpPr>
          <p:nvPr/>
        </p:nvSpPr>
        <p:spPr bwMode="auto">
          <a:xfrm>
            <a:off x="124116" y="1150240"/>
            <a:ext cx="3687394" cy="209090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Niobium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vividly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latin typeface="+mn-lt"/>
              </a:rPr>
              <a:t>benz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dehydrogenation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000" dirty="0" smtClean="0">
                <a:latin typeface="+mn-lt"/>
              </a:rPr>
              <a:t>The </a:t>
            </a:r>
            <a:r>
              <a:rPr lang="de-DE" sz="2000" dirty="0" err="1" smtClean="0">
                <a:latin typeface="+mn-lt"/>
              </a:rPr>
              <a:t>most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notable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exception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n= 19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adsorbs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benzene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seemingly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activation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Rate </a:t>
            </a:r>
            <a:r>
              <a:rPr lang="de-DE" dirty="0" err="1" smtClean="0"/>
              <a:t>constants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Nb</a:t>
            </a:r>
            <a:r>
              <a:rPr lang="de-DE" baseline="-25000" dirty="0" err="1" smtClean="0"/>
              <a:t>n</a:t>
            </a:r>
            <a:r>
              <a:rPr lang="de-DE" baseline="30000" dirty="0" smtClean="0"/>
              <a:t>+</a:t>
            </a:r>
            <a:r>
              <a:rPr lang="de-DE" dirty="0" smtClean="0"/>
              <a:t> + C</a:t>
            </a:r>
            <a:r>
              <a:rPr lang="de-DE" baseline="-25000" dirty="0" smtClean="0"/>
              <a:t>6</a:t>
            </a:r>
            <a:r>
              <a:rPr lang="de-DE" dirty="0" smtClean="0"/>
              <a:t>H</a:t>
            </a:r>
            <a:r>
              <a:rPr lang="de-DE" baseline="-25000" dirty="0" smtClean="0"/>
              <a:t>6</a:t>
            </a:r>
            <a:r>
              <a:rPr lang="de-DE" dirty="0" smtClean="0"/>
              <a:t> </a:t>
            </a:r>
            <a:r>
              <a:rPr lang="de-DE" dirty="0" err="1" smtClean="0"/>
              <a:t>reactions</a:t>
            </a:r>
            <a:endParaRPr lang="de-DE" dirty="0"/>
          </a:p>
        </p:txBody>
      </p:sp>
      <p:pic>
        <p:nvPicPr>
          <p:cNvPr id="4" name="Grafik 3" descr="PCVI Clusterchemie 6c Metallcluster Niob_Seite_17.png"/>
          <p:cNvPicPr>
            <a:picLocks noChangeAspect="1"/>
          </p:cNvPicPr>
          <p:nvPr/>
        </p:nvPicPr>
        <p:blipFill>
          <a:blip r:embed="rId2" cstate="print"/>
          <a:srcRect l="3517" t="11089" r="9867" b="30033"/>
          <a:stretch>
            <a:fillRect/>
          </a:stretch>
        </p:blipFill>
        <p:spPr>
          <a:xfrm>
            <a:off x="3639493" y="1095467"/>
            <a:ext cx="6047715" cy="5320081"/>
          </a:xfrm>
          <a:prstGeom prst="rect">
            <a:avLst/>
          </a:prstGeom>
        </p:spPr>
      </p:pic>
      <p:sp>
        <p:nvSpPr>
          <p:cNvPr id="5" name="Inhaltsplatzhalter 4"/>
          <p:cNvSpPr txBox="1">
            <a:spLocks/>
          </p:cNvSpPr>
          <p:nvPr/>
        </p:nvSpPr>
        <p:spPr bwMode="auto">
          <a:xfrm>
            <a:off x="124116" y="1150239"/>
            <a:ext cx="3406735" cy="300530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Niobium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vividly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2000" dirty="0" err="1" smtClean="0">
                <a:latin typeface="+mn-lt"/>
              </a:rPr>
              <a:t>benz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dehydrogenation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000" dirty="0" smtClean="0">
                <a:latin typeface="+mn-lt"/>
              </a:rPr>
              <a:t>The </a:t>
            </a:r>
            <a:r>
              <a:rPr lang="de-DE" sz="2000" dirty="0" err="1" smtClean="0">
                <a:latin typeface="+mn-lt"/>
              </a:rPr>
              <a:t>most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notable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exception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n= 19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adsorbs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benzene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seemingly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activation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reactivity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cations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anions</a:t>
            </a:r>
            <a:endParaRPr lang="de-DE" dirty="0"/>
          </a:p>
        </p:txBody>
      </p:sp>
      <p:pic>
        <p:nvPicPr>
          <p:cNvPr id="5" name="Grafik 4" descr="PCVI Clusterchemie 6c Metallcluster Niob_Seite_34.png"/>
          <p:cNvPicPr>
            <a:picLocks noChangeAspect="1"/>
          </p:cNvPicPr>
          <p:nvPr/>
        </p:nvPicPr>
        <p:blipFill>
          <a:blip r:embed="rId2" cstate="print"/>
          <a:srcRect l="13426" t="44752" r="19434" b="21452"/>
          <a:stretch>
            <a:fillRect/>
          </a:stretch>
        </p:blipFill>
        <p:spPr>
          <a:xfrm>
            <a:off x="3992499" y="3639362"/>
            <a:ext cx="4934138" cy="3214096"/>
          </a:xfrm>
          <a:prstGeom prst="rect">
            <a:avLst/>
          </a:prstGeom>
        </p:spPr>
      </p:pic>
      <p:pic>
        <p:nvPicPr>
          <p:cNvPr id="6" name="Grafik 5" descr="PCVI Clusterchemie 6c Metallcluster Niob_Seite_34.png"/>
          <p:cNvPicPr>
            <a:picLocks noChangeAspect="1"/>
          </p:cNvPicPr>
          <p:nvPr/>
        </p:nvPicPr>
        <p:blipFill>
          <a:blip r:embed="rId2" cstate="print"/>
          <a:srcRect l="14650" t="16128" r="20943" b="53905"/>
          <a:stretch>
            <a:fillRect/>
          </a:stretch>
        </p:blipFill>
        <p:spPr>
          <a:xfrm>
            <a:off x="4083113" y="1007198"/>
            <a:ext cx="4734962" cy="2851025"/>
          </a:xfrm>
          <a:prstGeom prst="rect">
            <a:avLst/>
          </a:prstGeom>
        </p:spPr>
      </p:pic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440971" y="1059709"/>
            <a:ext cx="3406735" cy="300530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Niobium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cation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reactivity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largely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000" dirty="0" smtClean="0">
                <a:latin typeface="+mn-lt"/>
              </a:rPr>
              <a:t>In </a:t>
            </a:r>
            <a:r>
              <a:rPr lang="de-DE" sz="2000" dirty="0" err="1" smtClean="0">
                <a:latin typeface="+mn-lt"/>
              </a:rPr>
              <a:t>contrast</a:t>
            </a:r>
            <a:r>
              <a:rPr lang="de-DE" sz="2000" dirty="0" smtClean="0">
                <a:latin typeface="+mn-lt"/>
              </a:rPr>
              <a:t>, </a:t>
            </a:r>
            <a:r>
              <a:rPr lang="de-DE" sz="2000" dirty="0" err="1" smtClean="0">
                <a:latin typeface="+mn-lt"/>
              </a:rPr>
              <a:t>small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cluster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anions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are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less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reactive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while</a:t>
            </a:r>
            <a:r>
              <a:rPr lang="de-DE" sz="2000" dirty="0" smtClean="0">
                <a:latin typeface="+mn-lt"/>
              </a:rPr>
              <a:t> large </a:t>
            </a:r>
            <a:r>
              <a:rPr lang="de-DE" sz="2000" dirty="0" err="1" smtClean="0">
                <a:latin typeface="+mn-lt"/>
              </a:rPr>
              <a:t>ones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approach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reactivity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cations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more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larger </a:t>
            </a:r>
            <a:r>
              <a:rPr lang="de-DE" sz="2000" dirty="0" err="1" smtClean="0">
                <a:latin typeface="+mn-lt"/>
              </a:rPr>
              <a:t>they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are</a:t>
            </a:r>
            <a:r>
              <a:rPr lang="de-DE" sz="2000" dirty="0" smtClean="0">
                <a:latin typeface="+mn-lt"/>
              </a:rPr>
              <a:t>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Varying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reacting</a:t>
            </a:r>
            <a:r>
              <a:rPr lang="de-DE" dirty="0" smtClean="0"/>
              <a:t> </a:t>
            </a:r>
            <a:r>
              <a:rPr lang="de-DE" dirty="0" err="1" smtClean="0"/>
              <a:t>aromatic</a:t>
            </a:r>
            <a:r>
              <a:rPr lang="de-DE" dirty="0" smtClean="0"/>
              <a:t> </a:t>
            </a:r>
            <a:r>
              <a:rPr lang="de-DE" dirty="0" err="1" smtClean="0"/>
              <a:t>homocycle</a:t>
            </a:r>
            <a:endParaRPr lang="de-DE" dirty="0"/>
          </a:p>
        </p:txBody>
      </p:sp>
      <p:grpSp>
        <p:nvGrpSpPr>
          <p:cNvPr id="3" name="Gruppieren 12"/>
          <p:cNvGrpSpPr/>
          <p:nvPr/>
        </p:nvGrpSpPr>
        <p:grpSpPr>
          <a:xfrm>
            <a:off x="725582" y="1339965"/>
            <a:ext cx="4016907" cy="3641004"/>
            <a:chOff x="1051489" y="2408221"/>
            <a:chExt cx="4016907" cy="3641004"/>
          </a:xfrm>
        </p:grpSpPr>
        <p:pic>
          <p:nvPicPr>
            <p:cNvPr id="8" name="Grafik 7" descr="Fig3_Nb_benzolnaph_3rd_submission_office.png"/>
            <p:cNvPicPr>
              <a:picLocks noChangeAspect="1"/>
            </p:cNvPicPr>
            <p:nvPr/>
          </p:nvPicPr>
          <p:blipFill>
            <a:blip r:embed="rId2" cstate="print"/>
            <a:srcRect l="5228" b="51815"/>
            <a:stretch>
              <a:fillRect/>
            </a:stretch>
          </p:blipFill>
          <p:spPr>
            <a:xfrm>
              <a:off x="1348966" y="2408221"/>
              <a:ext cx="3719430" cy="3304516"/>
            </a:xfrm>
            <a:prstGeom prst="rect">
              <a:avLst/>
            </a:prstGeom>
          </p:spPr>
        </p:pic>
        <p:pic>
          <p:nvPicPr>
            <p:cNvPr id="10" name="Grafik 9" descr="Fig3_Nb_benzolnaph_3rd_submission_office.png"/>
            <p:cNvPicPr>
              <a:picLocks noChangeAspect="1"/>
            </p:cNvPicPr>
            <p:nvPr/>
          </p:nvPicPr>
          <p:blipFill>
            <a:blip r:embed="rId2" cstate="print"/>
            <a:srcRect l="16839" t="95622"/>
            <a:stretch>
              <a:fillRect/>
            </a:stretch>
          </p:blipFill>
          <p:spPr>
            <a:xfrm>
              <a:off x="1801639" y="5748950"/>
              <a:ext cx="3263738" cy="300275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 rot="16200000">
              <a:off x="452672" y="3784348"/>
              <a:ext cx="15054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 rate </a:t>
              </a:r>
              <a:r>
                <a:rPr lang="de-DE" sz="1400" dirty="0" err="1" smtClean="0">
                  <a:latin typeface="+mn-lt"/>
                </a:rPr>
                <a:t>constant</a:t>
              </a:r>
              <a:r>
                <a:rPr lang="de-DE" sz="1400" dirty="0" smtClean="0">
                  <a:latin typeface="+mn-lt"/>
                </a:rPr>
                <a:t> / s</a:t>
              </a:r>
              <a:r>
                <a:rPr lang="de-DE" sz="1400" baseline="30000" dirty="0" smtClean="0">
                  <a:latin typeface="+mn-lt"/>
                </a:rPr>
                <a:t>-1</a:t>
              </a:r>
              <a:endParaRPr lang="de-DE" sz="1400" baseline="30000" dirty="0">
                <a:latin typeface="+mn-lt"/>
              </a:endParaRPr>
            </a:p>
          </p:txBody>
        </p:sp>
      </p:grpSp>
      <p:grpSp>
        <p:nvGrpSpPr>
          <p:cNvPr id="4" name="Gruppieren 13"/>
          <p:cNvGrpSpPr/>
          <p:nvPr/>
        </p:nvGrpSpPr>
        <p:grpSpPr>
          <a:xfrm>
            <a:off x="5133122" y="1385230"/>
            <a:ext cx="3926371" cy="3579137"/>
            <a:chOff x="5649142" y="2498757"/>
            <a:chExt cx="3926371" cy="3579137"/>
          </a:xfrm>
        </p:grpSpPr>
        <p:pic>
          <p:nvPicPr>
            <p:cNvPr id="9" name="Grafik 8" descr="Fig3_Nb_benzolnaph_3rd_submission_office.png"/>
            <p:cNvPicPr>
              <a:picLocks noChangeAspect="1"/>
            </p:cNvPicPr>
            <p:nvPr/>
          </p:nvPicPr>
          <p:blipFill>
            <a:blip r:embed="rId2" cstate="print"/>
            <a:srcRect l="5958" t="47811"/>
            <a:stretch>
              <a:fillRect/>
            </a:stretch>
          </p:blipFill>
          <p:spPr>
            <a:xfrm>
              <a:off x="5884752" y="2498757"/>
              <a:ext cx="3690761" cy="3579137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 rot="16200000">
              <a:off x="5050325" y="3882427"/>
              <a:ext cx="15054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 rate </a:t>
              </a:r>
              <a:r>
                <a:rPr lang="de-DE" sz="1400" dirty="0" err="1" smtClean="0">
                  <a:latin typeface="+mn-lt"/>
                </a:rPr>
                <a:t>constant</a:t>
              </a:r>
              <a:r>
                <a:rPr lang="de-DE" sz="1400" dirty="0" smtClean="0">
                  <a:latin typeface="+mn-lt"/>
                </a:rPr>
                <a:t> / s</a:t>
              </a:r>
              <a:r>
                <a:rPr lang="de-DE" sz="1400" baseline="30000" dirty="0" smtClean="0">
                  <a:latin typeface="+mn-lt"/>
                </a:rPr>
                <a:t>-1</a:t>
              </a:r>
              <a:endParaRPr lang="de-DE" sz="1400" baseline="30000" dirty="0">
                <a:latin typeface="+mn-lt"/>
              </a:endParaRPr>
            </a:p>
          </p:txBody>
        </p:sp>
      </p:grpSp>
      <p:sp>
        <p:nvSpPr>
          <p:cNvPr id="15" name="Ellipse 14"/>
          <p:cNvSpPr/>
          <p:nvPr/>
        </p:nvSpPr>
        <p:spPr>
          <a:xfrm>
            <a:off x="2888054" y="2199991"/>
            <a:ext cx="153909" cy="15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205048" y="2479139"/>
            <a:ext cx="153909" cy="15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rot="16200000" flipH="1">
            <a:off x="1896700" y="3426737"/>
            <a:ext cx="2136621" cy="90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rot="16200000" flipH="1">
            <a:off x="6319319" y="3612333"/>
            <a:ext cx="1917827" cy="165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de-DE" sz="2400" dirty="0" smtClean="0"/>
              <a:t>Gas </a:t>
            </a:r>
            <a:r>
              <a:rPr lang="de-DE" sz="2400" dirty="0" err="1" smtClean="0"/>
              <a:t>phase</a:t>
            </a:r>
            <a:r>
              <a:rPr lang="de-DE" sz="2400" dirty="0" smtClean="0"/>
              <a:t> – </a:t>
            </a:r>
            <a:r>
              <a:rPr lang="de-DE" sz="2400" dirty="0" err="1" smtClean="0"/>
              <a:t>ion</a:t>
            </a:r>
            <a:r>
              <a:rPr lang="de-DE" sz="2400" dirty="0" smtClean="0"/>
              <a:t> </a:t>
            </a:r>
            <a:r>
              <a:rPr lang="de-DE" sz="2400" dirty="0" err="1" smtClean="0"/>
              <a:t>chemistry</a:t>
            </a:r>
            <a:r>
              <a:rPr lang="de-DE" sz="2400" dirty="0" smtClean="0"/>
              <a:t>: </a:t>
            </a:r>
            <a:r>
              <a:rPr lang="de-DE" sz="2400" dirty="0" err="1" smtClean="0"/>
              <a:t>elementary</a:t>
            </a:r>
            <a:r>
              <a:rPr lang="de-DE" sz="2400" dirty="0" smtClean="0"/>
              <a:t> </a:t>
            </a:r>
            <a:r>
              <a:rPr lang="de-DE" sz="2400" dirty="0" err="1" smtClean="0"/>
              <a:t>reactions</a:t>
            </a:r>
            <a:r>
              <a:rPr lang="de-DE" sz="2400" dirty="0" smtClean="0"/>
              <a:t> @ FRITZ</a:t>
            </a:r>
          </a:p>
        </p:txBody>
      </p:sp>
      <p:pic>
        <p:nvPicPr>
          <p:cNvPr id="4" name="Grafik 3" descr="Nb_C6H6_potential_scheme_new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095" y="1149533"/>
            <a:ext cx="4659580" cy="4856210"/>
          </a:xfrm>
          <a:prstGeom prst="rect">
            <a:avLst/>
          </a:prstGeom>
        </p:spPr>
      </p:pic>
      <p:pic>
        <p:nvPicPr>
          <p:cNvPr id="27652" name="Grafik 4" descr="nb19_adsorbates_3D_rev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1157288"/>
            <a:ext cx="474662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gns\docus\DFG\FR_1192_12-1\Titelseite_JCP2009_Nb_hetero_publish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405" y="999263"/>
            <a:ext cx="8628095" cy="533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356" y="2071404"/>
            <a:ext cx="4829647" cy="2663557"/>
          </a:xfrm>
          <a:solidFill>
            <a:srgbClr val="FFFF99"/>
          </a:solidFill>
        </p:spPr>
        <p:txBody>
          <a:bodyPr/>
          <a:lstStyle/>
          <a:p>
            <a:r>
              <a:rPr lang="de-DE" dirty="0" err="1" smtClean="0"/>
              <a:t>Magnetism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</a:t>
            </a:r>
            <a:br>
              <a:rPr lang="de-DE" dirty="0" smtClean="0"/>
            </a:b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569" y="3264198"/>
            <a:ext cx="5634037" cy="346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1012825"/>
            <a:ext cx="846613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353624" y="308276"/>
            <a:ext cx="50937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Magnetism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in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transition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metal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clusters</a:t>
            </a:r>
            <a:endParaRPr lang="de-DE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03768" y="3785191"/>
            <a:ext cx="144443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baseline="-25000" dirty="0" smtClean="0">
                <a:solidFill>
                  <a:schemeClr val="tx2"/>
                </a:solidFill>
                <a:latin typeface="+mn-lt"/>
              </a:rPr>
              <a:t>26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Fe</a:t>
            </a:r>
            <a:r>
              <a:rPr lang="de-DE" sz="2000" baseline="-25000" dirty="0" smtClean="0">
                <a:solidFill>
                  <a:schemeClr val="tx2"/>
                </a:solidFill>
                <a:latin typeface="+mn-lt"/>
              </a:rPr>
              <a:t>1</a:t>
            </a:r>
            <a:r>
              <a:rPr lang="de-DE" sz="2000" baseline="3000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de-DE" sz="2000" baseline="-25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de-DE" sz="2000" baseline="30000" dirty="0" smtClean="0">
                <a:solidFill>
                  <a:schemeClr val="tx2"/>
                </a:solidFill>
                <a:latin typeface="+mn-lt"/>
              </a:rPr>
              <a:t>5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D</a:t>
            </a:r>
          </a:p>
          <a:p>
            <a:endParaRPr lang="de-DE" sz="2000" dirty="0" smtClean="0">
              <a:solidFill>
                <a:schemeClr val="tx2"/>
              </a:solidFill>
              <a:latin typeface="+mn-lt"/>
            </a:endParaRPr>
          </a:p>
          <a:p>
            <a:r>
              <a:rPr lang="de-DE" sz="2000" dirty="0" smtClean="0">
                <a:solidFill>
                  <a:schemeClr val="tx2"/>
                </a:solidFill>
                <a:latin typeface="+mn-lt"/>
              </a:rPr>
              <a:t>(4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unpaired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de-DE" sz="2000" dirty="0" smtClean="0">
                <a:solidFill>
                  <a:schemeClr val="tx2"/>
                </a:solidFill>
                <a:latin typeface="+mn-lt"/>
              </a:rPr>
              <a:t>e</a:t>
            </a:r>
            <a:r>
              <a:rPr lang="de-DE" sz="2000" baseline="3000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 /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atom</a:t>
            </a: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761762" y="5454515"/>
            <a:ext cx="1741182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  <a:latin typeface="+mn-lt"/>
              </a:rPr>
              <a:t>=&gt; Spin &amp;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orbit</a:t>
            </a:r>
            <a:endParaRPr lang="de-DE" sz="2000" dirty="0" smtClean="0">
              <a:solidFill>
                <a:schemeClr val="tx2"/>
              </a:solidFill>
              <a:latin typeface="+mn-lt"/>
            </a:endParaRPr>
          </a:p>
          <a:p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contributions</a:t>
            </a:r>
            <a:endParaRPr lang="de-DE" sz="2000" dirty="0" smtClean="0">
              <a:solidFill>
                <a:schemeClr val="tx2"/>
              </a:solidFill>
              <a:latin typeface="+mn-lt"/>
            </a:endParaRPr>
          </a:p>
          <a:p>
            <a:r>
              <a:rPr lang="de-DE" sz="2000" dirty="0" smtClean="0">
                <a:solidFill>
                  <a:schemeClr val="tx2"/>
                </a:solidFill>
                <a:latin typeface="+mn-lt"/>
              </a:rPr>
              <a:t>not </a:t>
            </a: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separated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361275" y="3416594"/>
            <a:ext cx="2138086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Solid state physics: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g</a:t>
            </a:r>
            <a:r>
              <a:rPr lang="en-US" sz="2000" baseline="-25000" dirty="0" err="1" smtClean="0">
                <a:solidFill>
                  <a:schemeClr val="tx2"/>
                </a:solidFill>
                <a:latin typeface="+mn-lt"/>
              </a:rPr>
              <a:t>Fe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 = 2.09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g</a:t>
            </a:r>
            <a:r>
              <a:rPr lang="en-US" sz="2000" baseline="-25000" dirty="0" err="1" smtClean="0">
                <a:solidFill>
                  <a:schemeClr val="tx2"/>
                </a:solidFill>
                <a:latin typeface="+mn-lt"/>
              </a:rPr>
              <a:t>Co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 = 2.25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g</a:t>
            </a:r>
            <a:r>
              <a:rPr lang="en-US" sz="2000" baseline="-25000" dirty="0" err="1" smtClean="0">
                <a:solidFill>
                  <a:schemeClr val="tx2"/>
                </a:solidFill>
                <a:latin typeface="+mn-lt"/>
              </a:rPr>
              <a:t>Ni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 = 2.18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g</a:t>
            </a:r>
            <a:r>
              <a:rPr lang="en-US" sz="2000" baseline="-25000" dirty="0" err="1" smtClean="0">
                <a:solidFill>
                  <a:schemeClr val="tx2"/>
                </a:solidFill>
                <a:latin typeface="+mn-lt"/>
              </a:rPr>
              <a:t>e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   = 2.00…)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1119</Words>
  <Application>Microsoft Office PowerPoint</Application>
  <PresentationFormat>A4-Papier (210x297 mm)</PresentationFormat>
  <Paragraphs>247</Paragraphs>
  <Slides>58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58</vt:i4>
      </vt:variant>
    </vt:vector>
  </HeadingPairs>
  <TitlesOfParts>
    <vt:vector size="60" baseType="lpstr">
      <vt:lpstr>Standarddesign</vt:lpstr>
      <vt:lpstr>Benutzerdefiniertes Design</vt:lpstr>
      <vt:lpstr>X-ray absorbtion spectroscopy of isolated transition metal clusters in a Penning trap:  The new GAMBIT experiment @ BESSY  Sergey Peredkov, Ali Savci, MatthiasNeeb, Wolfgang Eberhardt BESSY, Berlin Heinrich Kampschulte, Jennifer Meyer, Fabian Menges, Gereon Niedner-Schatteburg, TU Kaiserslautern </vt:lpstr>
      <vt:lpstr>Today</vt:lpstr>
      <vt:lpstr>Folie 3</vt:lpstr>
      <vt:lpstr>Folie 4</vt:lpstr>
      <vt:lpstr>Folie 5</vt:lpstr>
      <vt:lpstr>Gas phase – ion chemistry: elementary reactions @ FRITZ</vt:lpstr>
      <vt:lpstr>Folie 7</vt:lpstr>
      <vt:lpstr>Magnetism in transition metal clusters</vt:lpstr>
      <vt:lpstr>Folie 9</vt:lpstr>
      <vt:lpstr>Folie 10</vt:lpstr>
      <vt:lpstr>Folie 11</vt:lpstr>
      <vt:lpstr>Folie 12</vt:lpstr>
      <vt:lpstr>Folie 13</vt:lpstr>
      <vt:lpstr>How to bring XMCD into the gas phase?</vt:lpstr>
      <vt:lpstr>Folie 15</vt:lpstr>
      <vt:lpstr>Gambit scheme</vt:lpstr>
      <vt:lpstr>Folie 17</vt:lpstr>
      <vt:lpstr>GAMBIT @BESSY</vt:lpstr>
      <vt:lpstr>GAMBIT  top view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How to orient the magnetic moments</vt:lpstr>
      <vt:lpstr>A novel concept for the storage of cold ions (20 K)  within an FT-ICR spectrometer</vt:lpstr>
      <vt:lpstr>F.R.I.T.Z. @ Kaiserslautern</vt:lpstr>
      <vt:lpstr>Folie 33</vt:lpstr>
      <vt:lpstr>Folie 34</vt:lpstr>
      <vt:lpstr>Folie 35</vt:lpstr>
      <vt:lpstr>Folie 36</vt:lpstr>
      <vt:lpstr>Folie 37</vt:lpstr>
      <vt:lpstr>Folie 38</vt:lpstr>
      <vt:lpstr>summary</vt:lpstr>
      <vt:lpstr>Acknowledgement</vt:lpstr>
      <vt:lpstr>Folie 41</vt:lpstr>
      <vt:lpstr>FT-MS = FT-ICR-MS ≈ Penning Trap</vt:lpstr>
      <vt:lpstr>The Fourier-Transform-Ion-Cyclotron-Resonance (FT-ICR)-Method</vt:lpstr>
      <vt:lpstr>Folie 44</vt:lpstr>
      <vt:lpstr>Folie 45</vt:lpstr>
      <vt:lpstr>Our methods II:  Cluster ion sources</vt:lpstr>
      <vt:lpstr>Our methods II:  Cluster ion sources</vt:lpstr>
      <vt:lpstr>That is how our „FRITZ“ instrument looks like</vt:lpstr>
      <vt:lpstr> „FRITZ“ view from the back side</vt:lpstr>
      <vt:lpstr>Folie 50</vt:lpstr>
      <vt:lpstr>Applications I:  Why to study hydrocarbon activation</vt:lpstr>
      <vt:lpstr>Current applications I:  Hydrocarbon activation</vt:lpstr>
      <vt:lpstr>Folie 53</vt:lpstr>
      <vt:lpstr>Niobium clusters reacting with ethylene </vt:lpstr>
      <vt:lpstr>Niobium clusters reacting with benzene</vt:lpstr>
      <vt:lpstr>Rate constants of Nbn+ + C6H6 reactions</vt:lpstr>
      <vt:lpstr>Comparing the reactivity of cluster cations with that of anions</vt:lpstr>
      <vt:lpstr>Varying the size of the reacting aromatic homocycle</vt:lpstr>
    </vt:vector>
  </TitlesOfParts>
  <Company>UNIVERSITÄT KAISERSLAUTERN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MecheAnn</dc:creator>
  <cp:lastModifiedBy>Prof. Dr. Dr. Gereon Niedner-Schatteburg</cp:lastModifiedBy>
  <cp:revision>253</cp:revision>
  <dcterms:created xsi:type="dcterms:W3CDTF">2003-10-28T09:31:27Z</dcterms:created>
  <dcterms:modified xsi:type="dcterms:W3CDTF">2010-03-11T23:47:55Z</dcterms:modified>
</cp:coreProperties>
</file>